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99" r:id="rId2"/>
    <p:sldId id="257" r:id="rId3"/>
    <p:sldId id="258" r:id="rId4"/>
    <p:sldId id="300" r:id="rId5"/>
    <p:sldId id="301" r:id="rId6"/>
    <p:sldId id="302" r:id="rId7"/>
    <p:sldId id="30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64" r:id="rId34"/>
    <p:sldId id="265" r:id="rId35"/>
    <p:sldId id="266" r:id="rId36"/>
    <p:sldId id="267" r:id="rId37"/>
    <p:sldId id="268" r:id="rId38"/>
    <p:sldId id="269" r:id="rId39"/>
    <p:sldId id="270" r:id="rId40"/>
    <p:sldId id="271" r:id="rId41"/>
    <p:sldId id="272" r:id="rId42"/>
    <p:sldId id="273" r:id="rId43"/>
    <p:sldId id="304"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746" autoAdjust="0"/>
  </p:normalViewPr>
  <p:slideViewPr>
    <p:cSldViewPr>
      <p:cViewPr>
        <p:scale>
          <a:sx n="110" d="100"/>
          <a:sy n="110" d="100"/>
        </p:scale>
        <p:origin x="-204" y="15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CBDF8B-19F0-4659-A943-7756D66F72DD}" type="datetimeFigureOut">
              <a:rPr lang="en-IN" smtClean="0"/>
              <a:pPr/>
              <a:t>05-09-2022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027B89-C6F8-483C-A83E-43D6AFEED238}"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7C9B81F-C347-4BEF-BFDF-29C42F48304A}" type="datetimeFigureOut">
              <a:rPr lang="en-US" smtClean="0"/>
              <a:pPr/>
              <a:t>9/5/2022</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9/5/2022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9/5/2022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9/5/2022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9/5/2022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9/5/2022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9/5/2022</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7C9B81F-C347-4BEF-BFDF-29C42F48304A}" type="datetimeFigureOut">
              <a:rPr lang="en-US" smtClean="0"/>
              <a:pPr/>
              <a:t>9/5/2022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9/5/2022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9/5/2022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9/5/2022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8077200" y="6356350"/>
            <a:ext cx="609600" cy="365125"/>
          </a:xfrm>
        </p:spPr>
        <p:txBody>
          <a:bodyPr/>
          <a:lstStyle/>
          <a:p>
            <a:fld id="{042AED99-7FB4-404E-8A97-64753DCE42EC}" type="slidenum">
              <a:rPr kumimoji="0" lang="en-US" smtClean="0"/>
              <a:pPr/>
              <a:t>‹#›</a:t>
            </a:fld>
            <a:endParaRPr kumimoji="0"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9/5/2022</a:t>
            </a:fld>
            <a:endParaRPr lang="en-US" dirty="0">
              <a:solidFill>
                <a:schemeClr val="tx2">
                  <a:shade val="90000"/>
                </a:scheme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528" y="476672"/>
            <a:ext cx="7851648" cy="720080"/>
          </a:xfrm>
        </p:spPr>
        <p:txBody>
          <a:bodyPr>
            <a:normAutofit/>
          </a:bodyPr>
          <a:lstStyle/>
          <a:p>
            <a:r>
              <a:rPr lang="en-IN" sz="3200" dirty="0" smtClean="0"/>
              <a:t>ONLINE BOOK STORE APPLICATIONS</a:t>
            </a:r>
            <a:endParaRPr lang="en-IN" sz="3200" dirty="0"/>
          </a:p>
        </p:txBody>
      </p:sp>
      <p:sp>
        <p:nvSpPr>
          <p:cNvPr id="3" name="Subtitle 2"/>
          <p:cNvSpPr>
            <a:spLocks noGrp="1"/>
          </p:cNvSpPr>
          <p:nvPr>
            <p:ph type="subTitle" idx="1"/>
          </p:nvPr>
        </p:nvSpPr>
        <p:spPr>
          <a:xfrm>
            <a:off x="539552" y="1412776"/>
            <a:ext cx="7854696" cy="4680520"/>
          </a:xfrm>
        </p:spPr>
        <p:txBody>
          <a:bodyPr/>
          <a:lstStyle/>
          <a:p>
            <a:r>
              <a:rPr lang="en-IN" sz="2000" dirty="0" smtClean="0"/>
              <a:t>Submitted By,</a:t>
            </a:r>
          </a:p>
          <a:p>
            <a:r>
              <a:rPr lang="en-IN" sz="2000" dirty="0" smtClean="0"/>
              <a:t>Mrs.Amritha</a:t>
            </a:r>
          </a:p>
          <a:p>
            <a:r>
              <a:rPr lang="en-IN" sz="2000" dirty="0" smtClean="0"/>
              <a:t>Mrs.Sharmila</a:t>
            </a:r>
          </a:p>
          <a:p>
            <a:r>
              <a:rPr lang="en-IN" sz="2000" dirty="0" smtClean="0"/>
              <a:t>Ms.Sandhiya</a:t>
            </a:r>
          </a:p>
          <a:p>
            <a:r>
              <a:rPr lang="en-IN" sz="2000" dirty="0" smtClean="0"/>
              <a:t>Ms.padmavathi</a:t>
            </a:r>
          </a:p>
          <a:p>
            <a:r>
              <a:rPr lang="en-IN" sz="2000" dirty="0" smtClean="0"/>
              <a:t>Ms.Malathi</a:t>
            </a:r>
          </a:p>
          <a:p>
            <a:r>
              <a:rPr lang="en-IN" sz="2000" dirty="0" smtClean="0"/>
              <a:t>Batch No:7398</a:t>
            </a:r>
          </a:p>
          <a:p>
            <a:r>
              <a:rPr lang="en-IN" sz="2000" dirty="0" smtClean="0"/>
              <a:t>Under the Guidance of</a:t>
            </a:r>
          </a:p>
          <a:p>
            <a:r>
              <a:rPr lang="en-IN" sz="2000" dirty="0" smtClean="0"/>
              <a:t>Trainer Mrs.Indrakka Mali</a:t>
            </a:r>
            <a:endParaRPr lang="en-I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spc="-5" dirty="0" smtClean="0">
                <a:solidFill>
                  <a:srgbClr val="1F487C"/>
                </a:solidFill>
                <a:cs typeface="Calibri" panose="020F0502020204030204"/>
              </a:rPr>
              <a:t>Requirements:</a:t>
            </a:r>
            <a:endParaRPr lang="en-IN" sz="4000" dirty="0"/>
          </a:p>
        </p:txBody>
      </p:sp>
      <p:sp>
        <p:nvSpPr>
          <p:cNvPr id="3" name="Content Placeholder 2"/>
          <p:cNvSpPr>
            <a:spLocks noGrp="1"/>
          </p:cNvSpPr>
          <p:nvPr>
            <p:ph idx="1"/>
          </p:nvPr>
        </p:nvSpPr>
        <p:spPr/>
        <p:txBody>
          <a:bodyPr>
            <a:normAutofit fontScale="32500" lnSpcReduction="20000"/>
          </a:bodyPr>
          <a:lstStyle/>
          <a:p>
            <a:pPr marL="76200">
              <a:lnSpc>
                <a:spcPct val="100000"/>
              </a:lnSpc>
              <a:spcBef>
                <a:spcPts val="965"/>
              </a:spcBef>
              <a:buNone/>
            </a:pPr>
            <a:r>
              <a:rPr lang="en-IN" sz="5000" spc="-5" dirty="0" smtClean="0">
                <a:latin typeface="Calibri" panose="020F0502020204030204"/>
                <a:cs typeface="Calibri" panose="020F0502020204030204"/>
              </a:rPr>
              <a:t>Software</a:t>
            </a:r>
            <a:r>
              <a:rPr lang="en-IN" sz="5000" spc="-45" dirty="0" smtClean="0">
                <a:latin typeface="Calibri" panose="020F0502020204030204"/>
                <a:cs typeface="Calibri" panose="020F0502020204030204"/>
              </a:rPr>
              <a:t> </a:t>
            </a:r>
            <a:r>
              <a:rPr lang="en-IN" sz="5000" spc="-5" dirty="0" smtClean="0">
                <a:latin typeface="Calibri" panose="020F0502020204030204"/>
                <a:cs typeface="Calibri" panose="020F0502020204030204"/>
              </a:rPr>
              <a:t>Requirement:</a:t>
            </a:r>
            <a:endParaRPr lang="en-IN" sz="5000" dirty="0" smtClean="0">
              <a:latin typeface="Calibri" panose="020F0502020204030204"/>
              <a:cs typeface="Calibri" panose="020F0502020204030204"/>
            </a:endParaRPr>
          </a:p>
          <a:p>
            <a:pPr marL="76200">
              <a:lnSpc>
                <a:spcPct val="100000"/>
              </a:lnSpc>
              <a:spcBef>
                <a:spcPts val="950"/>
              </a:spcBef>
            </a:pPr>
            <a:r>
              <a:rPr lang="en-IN" sz="5000" spc="-5" dirty="0" smtClean="0">
                <a:latin typeface="Calibri" panose="020F0502020204030204"/>
                <a:cs typeface="Calibri" panose="020F0502020204030204"/>
              </a:rPr>
              <a:t>Database:</a:t>
            </a:r>
            <a:r>
              <a:rPr lang="en-IN" sz="5000" spc="204" dirty="0" smtClean="0">
                <a:latin typeface="Calibri" panose="020F0502020204030204"/>
                <a:cs typeface="Calibri" panose="020F0502020204030204"/>
              </a:rPr>
              <a:t> </a:t>
            </a:r>
            <a:r>
              <a:rPr lang="en-IN" sz="5000" spc="-5" dirty="0" smtClean="0">
                <a:latin typeface="Calibri" panose="020F0502020204030204"/>
                <a:cs typeface="Calibri" panose="020F0502020204030204"/>
              </a:rPr>
              <a:t>MySQL</a:t>
            </a:r>
            <a:endParaRPr lang="en-IN" sz="5000" dirty="0" smtClean="0">
              <a:latin typeface="Calibri" panose="020F0502020204030204"/>
              <a:cs typeface="Calibri" panose="020F0502020204030204"/>
            </a:endParaRPr>
          </a:p>
          <a:p>
            <a:pPr marL="76200">
              <a:lnSpc>
                <a:spcPct val="100000"/>
              </a:lnSpc>
              <a:spcBef>
                <a:spcPts val="935"/>
              </a:spcBef>
            </a:pPr>
            <a:r>
              <a:rPr lang="en-IN" sz="5000" spc="-5" dirty="0" smtClean="0">
                <a:latin typeface="Calibri" panose="020F0502020204030204"/>
                <a:cs typeface="Calibri" panose="020F0502020204030204"/>
              </a:rPr>
              <a:t>Dependencies:</a:t>
            </a:r>
            <a:r>
              <a:rPr lang="en-IN" sz="5000" spc="-10" dirty="0" smtClean="0">
                <a:latin typeface="Calibri" panose="020F0502020204030204"/>
                <a:cs typeface="Calibri" panose="020F0502020204030204"/>
              </a:rPr>
              <a:t> </a:t>
            </a:r>
            <a:r>
              <a:rPr lang="en-IN" sz="5000" spc="-5" dirty="0" smtClean="0">
                <a:latin typeface="Calibri" panose="020F0502020204030204"/>
                <a:cs typeface="Calibri" panose="020F0502020204030204"/>
              </a:rPr>
              <a:t>API- Spring Data</a:t>
            </a:r>
            <a:r>
              <a:rPr lang="en-IN" sz="5000" spc="-10" dirty="0" smtClean="0">
                <a:latin typeface="Calibri" panose="020F0502020204030204"/>
                <a:cs typeface="Calibri" panose="020F0502020204030204"/>
              </a:rPr>
              <a:t> </a:t>
            </a:r>
            <a:r>
              <a:rPr lang="en-IN" sz="5000" dirty="0" smtClean="0">
                <a:latin typeface="Calibri" panose="020F0502020204030204"/>
                <a:cs typeface="Calibri" panose="020F0502020204030204"/>
              </a:rPr>
              <a:t>JPA</a:t>
            </a:r>
          </a:p>
          <a:p>
            <a:pPr marL="76200" marR="2884170">
              <a:lnSpc>
                <a:spcPct val="165000"/>
              </a:lnSpc>
              <a:spcBef>
                <a:spcPts val="925"/>
              </a:spcBef>
            </a:pPr>
            <a:r>
              <a:rPr lang="en-IN" sz="5000" spc="-5" dirty="0" smtClean="0">
                <a:latin typeface="Calibri" panose="020F0502020204030204"/>
                <a:cs typeface="Calibri" panose="020F0502020204030204"/>
              </a:rPr>
              <a:t>Spring web,</a:t>
            </a:r>
            <a:r>
              <a:rPr lang="en-IN" sz="5000" spc="15" dirty="0" smtClean="0">
                <a:latin typeface="Calibri" panose="020F0502020204030204"/>
                <a:cs typeface="Calibri" panose="020F0502020204030204"/>
              </a:rPr>
              <a:t> </a:t>
            </a:r>
            <a:r>
              <a:rPr lang="en-IN" sz="5000" spc="-5" dirty="0" smtClean="0">
                <a:latin typeface="Calibri" panose="020F0502020204030204"/>
                <a:cs typeface="Calibri" panose="020F0502020204030204"/>
              </a:rPr>
              <a:t>Spring Boot</a:t>
            </a:r>
            <a:r>
              <a:rPr lang="en-IN" sz="5000" spc="5" dirty="0" smtClean="0">
                <a:latin typeface="Calibri" panose="020F0502020204030204"/>
                <a:cs typeface="Calibri" panose="020F0502020204030204"/>
              </a:rPr>
              <a:t> </a:t>
            </a:r>
            <a:r>
              <a:rPr lang="en-IN" sz="5000" dirty="0" smtClean="0">
                <a:latin typeface="Calibri" panose="020F0502020204030204"/>
                <a:cs typeface="Calibri" panose="020F0502020204030204"/>
              </a:rPr>
              <a:t>Dev</a:t>
            </a:r>
            <a:r>
              <a:rPr lang="en-IN" sz="5000" spc="-5" dirty="0" smtClean="0">
                <a:latin typeface="Calibri" panose="020F0502020204030204"/>
                <a:cs typeface="Calibri" panose="020F0502020204030204"/>
              </a:rPr>
              <a:t> Tools,</a:t>
            </a:r>
            <a:r>
              <a:rPr lang="en-IN" sz="5000" dirty="0" smtClean="0">
                <a:latin typeface="Calibri" panose="020F0502020204030204"/>
                <a:cs typeface="Calibri" panose="020F0502020204030204"/>
              </a:rPr>
              <a:t> </a:t>
            </a:r>
            <a:r>
              <a:rPr lang="en-IN" sz="5000" spc="-5" dirty="0" smtClean="0">
                <a:latin typeface="Calibri" panose="020F0502020204030204"/>
                <a:cs typeface="Calibri" panose="020F0502020204030204"/>
              </a:rPr>
              <a:t>Validation, </a:t>
            </a:r>
            <a:r>
              <a:rPr lang="en-IN" sz="5000" spc="-254" dirty="0" smtClean="0">
                <a:latin typeface="Calibri" panose="020F0502020204030204"/>
                <a:cs typeface="Calibri" panose="020F0502020204030204"/>
              </a:rPr>
              <a:t> </a:t>
            </a:r>
            <a:r>
              <a:rPr lang="en-IN" sz="5000" spc="-5" dirty="0" smtClean="0">
                <a:latin typeface="Calibri" panose="020F0502020204030204"/>
                <a:cs typeface="Calibri" panose="020F0502020204030204"/>
              </a:rPr>
              <a:t>MySQL</a:t>
            </a:r>
            <a:r>
              <a:rPr lang="en-IN" sz="5000" spc="-15" dirty="0" smtClean="0">
                <a:latin typeface="Calibri" panose="020F0502020204030204"/>
                <a:cs typeface="Calibri" panose="020F0502020204030204"/>
              </a:rPr>
              <a:t> </a:t>
            </a:r>
            <a:r>
              <a:rPr lang="en-IN" sz="5000" dirty="0" smtClean="0">
                <a:latin typeface="Calibri" panose="020F0502020204030204"/>
                <a:cs typeface="Calibri" panose="020F0502020204030204"/>
              </a:rPr>
              <a:t>Driver</a:t>
            </a:r>
          </a:p>
          <a:p>
            <a:pPr marL="76200" marR="3425825">
              <a:lnSpc>
                <a:spcPct val="167000"/>
              </a:lnSpc>
              <a:spcBef>
                <a:spcPts val="900"/>
              </a:spcBef>
            </a:pPr>
            <a:r>
              <a:rPr lang="en-IN" sz="5000" spc="-5" dirty="0" smtClean="0">
                <a:latin typeface="Calibri" panose="020F0502020204030204"/>
                <a:cs typeface="Calibri" panose="020F0502020204030204"/>
              </a:rPr>
              <a:t>Tools: Postman, IDE-Spring </a:t>
            </a:r>
            <a:r>
              <a:rPr lang="en-IN" sz="5000" dirty="0" smtClean="0">
                <a:latin typeface="Calibri" panose="020F0502020204030204"/>
                <a:cs typeface="Calibri" panose="020F0502020204030204"/>
              </a:rPr>
              <a:t>Tool </a:t>
            </a:r>
            <a:r>
              <a:rPr lang="en-IN" sz="5000" spc="-5" dirty="0" smtClean="0">
                <a:latin typeface="Calibri" panose="020F0502020204030204"/>
                <a:cs typeface="Calibri" panose="020F0502020204030204"/>
              </a:rPr>
              <a:t>Suit4 </a:t>
            </a:r>
            <a:r>
              <a:rPr lang="en-IN" sz="5000" spc="-260" dirty="0" smtClean="0">
                <a:latin typeface="Calibri" panose="020F0502020204030204"/>
                <a:cs typeface="Calibri" panose="020F0502020204030204"/>
              </a:rPr>
              <a:t> </a:t>
            </a:r>
            <a:r>
              <a:rPr lang="en-IN" sz="5000" dirty="0" smtClean="0">
                <a:latin typeface="Calibri" panose="020F0502020204030204"/>
                <a:cs typeface="Calibri" panose="020F0502020204030204"/>
              </a:rPr>
              <a:t>Coding</a:t>
            </a:r>
            <a:r>
              <a:rPr lang="en-IN" sz="5000" spc="-40" dirty="0" smtClean="0">
                <a:latin typeface="Calibri" panose="020F0502020204030204"/>
                <a:cs typeface="Calibri" panose="020F0502020204030204"/>
              </a:rPr>
              <a:t> </a:t>
            </a:r>
            <a:r>
              <a:rPr lang="en-IN" sz="5000" spc="-5" dirty="0" smtClean="0">
                <a:latin typeface="Calibri" panose="020F0502020204030204"/>
                <a:cs typeface="Calibri" panose="020F0502020204030204"/>
              </a:rPr>
              <a:t>language-Java</a:t>
            </a:r>
            <a:r>
              <a:rPr lang="en-IN" sz="5000" spc="-20" dirty="0" smtClean="0">
                <a:latin typeface="Calibri" panose="020F0502020204030204"/>
                <a:cs typeface="Calibri" panose="020F0502020204030204"/>
              </a:rPr>
              <a:t> </a:t>
            </a:r>
            <a:r>
              <a:rPr lang="en-IN" sz="5000" spc="-5" dirty="0" smtClean="0">
                <a:latin typeface="Calibri" panose="020F0502020204030204"/>
                <a:cs typeface="Calibri" panose="020F0502020204030204"/>
              </a:rPr>
              <a:t>1.8</a:t>
            </a:r>
            <a:endParaRPr lang="en-IN" sz="5000" dirty="0" smtClean="0">
              <a:latin typeface="Calibri" panose="020F0502020204030204"/>
              <a:cs typeface="Calibri" panose="020F0502020204030204"/>
            </a:endParaRPr>
          </a:p>
          <a:p>
            <a:pPr>
              <a:lnSpc>
                <a:spcPct val="100000"/>
              </a:lnSpc>
            </a:pPr>
            <a:endParaRPr lang="en-IN" sz="5000" dirty="0" smtClean="0">
              <a:latin typeface="Calibri" panose="020F0502020204030204"/>
              <a:cs typeface="Calibri" panose="020F0502020204030204"/>
            </a:endParaRPr>
          </a:p>
          <a:p>
            <a:pPr>
              <a:lnSpc>
                <a:spcPct val="100000"/>
              </a:lnSpc>
            </a:pPr>
            <a:endParaRPr lang="en-IN" sz="3600" dirty="0" smtClean="0">
              <a:latin typeface="Calibri" panose="020F0502020204030204"/>
              <a:cs typeface="Calibri" panose="020F0502020204030204"/>
            </a:endParaRPr>
          </a:p>
          <a:p>
            <a:pPr marL="76200">
              <a:lnSpc>
                <a:spcPct val="100000"/>
              </a:lnSpc>
              <a:spcBef>
                <a:spcPts val="5"/>
              </a:spcBef>
              <a:buNone/>
            </a:pPr>
            <a:r>
              <a:rPr lang="en-IN" sz="5000" spc="-5" dirty="0" smtClean="0">
                <a:latin typeface="Calibri" panose="020F0502020204030204"/>
                <a:cs typeface="Calibri" panose="020F0502020204030204"/>
              </a:rPr>
              <a:t>Hardware</a:t>
            </a:r>
            <a:r>
              <a:rPr lang="en-IN" sz="5000" spc="-55" dirty="0" smtClean="0">
                <a:latin typeface="Calibri" panose="020F0502020204030204"/>
                <a:cs typeface="Calibri" panose="020F0502020204030204"/>
              </a:rPr>
              <a:t> </a:t>
            </a:r>
            <a:r>
              <a:rPr lang="en-IN" sz="5000" spc="-5" dirty="0" smtClean="0">
                <a:latin typeface="Calibri" panose="020F0502020204030204"/>
                <a:cs typeface="Calibri" panose="020F0502020204030204"/>
              </a:rPr>
              <a:t>Requirements:</a:t>
            </a:r>
            <a:endParaRPr lang="en-IN" sz="5000" dirty="0" smtClean="0">
              <a:latin typeface="Calibri" panose="020F0502020204030204"/>
              <a:cs typeface="Calibri" panose="020F0502020204030204"/>
            </a:endParaRPr>
          </a:p>
          <a:p>
            <a:pPr marL="76200">
              <a:lnSpc>
                <a:spcPct val="100000"/>
              </a:lnSpc>
              <a:spcBef>
                <a:spcPts val="945"/>
              </a:spcBef>
            </a:pPr>
            <a:r>
              <a:rPr lang="en-IN" sz="5000" dirty="0" smtClean="0">
                <a:latin typeface="Calibri" panose="020F0502020204030204"/>
                <a:cs typeface="Calibri" panose="020F0502020204030204"/>
              </a:rPr>
              <a:t>RAM:</a:t>
            </a:r>
            <a:r>
              <a:rPr lang="en-IN" sz="5000" spc="-45" dirty="0" smtClean="0">
                <a:latin typeface="Calibri" panose="020F0502020204030204"/>
                <a:cs typeface="Calibri" panose="020F0502020204030204"/>
              </a:rPr>
              <a:t> </a:t>
            </a:r>
            <a:r>
              <a:rPr lang="en-IN" sz="5000" spc="-5" dirty="0" smtClean="0">
                <a:latin typeface="Calibri" panose="020F0502020204030204"/>
                <a:cs typeface="Calibri" panose="020F0502020204030204"/>
              </a:rPr>
              <a:t>2GB</a:t>
            </a:r>
            <a:endParaRPr lang="en-IN" sz="5000" dirty="0" smtClean="0">
              <a:latin typeface="Calibri" panose="020F0502020204030204"/>
              <a:cs typeface="Calibri" panose="020F0502020204030204"/>
            </a:endParaRPr>
          </a:p>
          <a:p>
            <a:pPr marL="76200" marR="4608830">
              <a:lnSpc>
                <a:spcPct val="164000"/>
              </a:lnSpc>
              <a:spcBef>
                <a:spcPts val="25"/>
              </a:spcBef>
            </a:pPr>
            <a:r>
              <a:rPr lang="en-IN" sz="5000" spc="-5" dirty="0" smtClean="0">
                <a:latin typeface="Calibri" panose="020F0502020204030204"/>
                <a:cs typeface="Calibri" panose="020F0502020204030204"/>
              </a:rPr>
              <a:t>Processor: 64bit </a:t>
            </a:r>
            <a:r>
              <a:rPr lang="en-IN" sz="5000" dirty="0" smtClean="0">
                <a:latin typeface="Calibri" panose="020F0502020204030204"/>
                <a:cs typeface="Calibri" panose="020F0502020204030204"/>
              </a:rPr>
              <a:t> </a:t>
            </a:r>
            <a:r>
              <a:rPr lang="en-IN" sz="5000" spc="-5" dirty="0" smtClean="0">
                <a:latin typeface="Calibri" panose="020F0502020204030204"/>
                <a:cs typeface="Calibri" panose="020F0502020204030204"/>
              </a:rPr>
              <a:t>Memory: </a:t>
            </a:r>
            <a:r>
              <a:rPr lang="en-IN" sz="5000" dirty="0" smtClean="0">
                <a:latin typeface="Calibri" panose="020F0502020204030204"/>
                <a:cs typeface="Calibri" panose="020F0502020204030204"/>
              </a:rPr>
              <a:t>512 MB </a:t>
            </a:r>
            <a:r>
              <a:rPr lang="en-IN" sz="5000" spc="5" dirty="0" smtClean="0">
                <a:latin typeface="Calibri" panose="020F0502020204030204"/>
                <a:cs typeface="Calibri" panose="020F0502020204030204"/>
              </a:rPr>
              <a:t> D</a:t>
            </a:r>
            <a:r>
              <a:rPr lang="en-IN" sz="5000" dirty="0" smtClean="0">
                <a:latin typeface="Calibri" panose="020F0502020204030204"/>
                <a:cs typeface="Calibri" panose="020F0502020204030204"/>
              </a:rPr>
              <a:t>i</a:t>
            </a:r>
            <a:r>
              <a:rPr lang="en-IN" sz="5000" spc="-5" dirty="0" smtClean="0">
                <a:latin typeface="Calibri" panose="020F0502020204030204"/>
                <a:cs typeface="Calibri" panose="020F0502020204030204"/>
              </a:rPr>
              <a:t>s</a:t>
            </a:r>
            <a:r>
              <a:rPr lang="en-IN" sz="5000" dirty="0" smtClean="0">
                <a:latin typeface="Calibri" panose="020F0502020204030204"/>
                <a:cs typeface="Calibri" panose="020F0502020204030204"/>
              </a:rPr>
              <a:t>k</a:t>
            </a:r>
            <a:r>
              <a:rPr lang="en-IN" sz="5000" spc="-40" dirty="0" smtClean="0">
                <a:latin typeface="Calibri" panose="020F0502020204030204"/>
                <a:cs typeface="Calibri" panose="020F0502020204030204"/>
              </a:rPr>
              <a:t> </a:t>
            </a:r>
            <a:r>
              <a:rPr lang="en-IN" sz="5000" dirty="0" smtClean="0">
                <a:latin typeface="Calibri" panose="020F0502020204030204"/>
                <a:cs typeface="Calibri" panose="020F0502020204030204"/>
              </a:rPr>
              <a:t>S</a:t>
            </a:r>
            <a:r>
              <a:rPr lang="en-IN" sz="5000" spc="5" dirty="0" smtClean="0">
                <a:latin typeface="Calibri" panose="020F0502020204030204"/>
                <a:cs typeface="Calibri" panose="020F0502020204030204"/>
              </a:rPr>
              <a:t>p</a:t>
            </a:r>
            <a:r>
              <a:rPr lang="en-IN" sz="5000" dirty="0" smtClean="0">
                <a:latin typeface="Calibri" panose="020F0502020204030204"/>
                <a:cs typeface="Calibri" panose="020F0502020204030204"/>
              </a:rPr>
              <a:t>a</a:t>
            </a:r>
            <a:r>
              <a:rPr lang="en-IN" sz="5000" spc="-5" dirty="0" smtClean="0">
                <a:latin typeface="Calibri" panose="020F0502020204030204"/>
                <a:cs typeface="Calibri" panose="020F0502020204030204"/>
              </a:rPr>
              <a:t>c</a:t>
            </a:r>
            <a:r>
              <a:rPr lang="en-IN" sz="5000" dirty="0" smtClean="0">
                <a:latin typeface="Calibri" panose="020F0502020204030204"/>
                <a:cs typeface="Calibri" panose="020F0502020204030204"/>
              </a:rPr>
              <a:t>e:</a:t>
            </a:r>
            <a:r>
              <a:rPr lang="en-IN" sz="5000" spc="-45" dirty="0" smtClean="0">
                <a:latin typeface="Calibri" panose="020F0502020204030204"/>
                <a:cs typeface="Calibri" panose="020F0502020204030204"/>
              </a:rPr>
              <a:t> </a:t>
            </a:r>
            <a:r>
              <a:rPr lang="en-IN" sz="5000" dirty="0" smtClean="0">
                <a:latin typeface="Calibri" panose="020F0502020204030204"/>
                <a:cs typeface="Calibri" panose="020F0502020204030204"/>
              </a:rPr>
              <a:t>10</a:t>
            </a:r>
            <a:r>
              <a:rPr lang="en-IN" sz="5000" spc="-10" dirty="0" smtClean="0">
                <a:latin typeface="Calibri" panose="020F0502020204030204"/>
                <a:cs typeface="Calibri" panose="020F0502020204030204"/>
              </a:rPr>
              <a:t>0</a:t>
            </a:r>
            <a:r>
              <a:rPr lang="en-IN" sz="5000" spc="-5" dirty="0" smtClean="0">
                <a:latin typeface="Calibri" panose="020F0502020204030204"/>
                <a:cs typeface="Calibri" panose="020F0502020204030204"/>
              </a:rPr>
              <a:t>G</a:t>
            </a:r>
            <a:r>
              <a:rPr lang="en-IN" sz="5000" dirty="0" smtClean="0">
                <a:latin typeface="Calibri" panose="020F0502020204030204"/>
                <a:cs typeface="Calibri" panose="020F0502020204030204"/>
              </a:rPr>
              <a:t>B</a:t>
            </a:r>
          </a:p>
          <a:p>
            <a:endParaRPr lang="en-IN" sz="5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pPr marL="76200" marR="22225">
              <a:lnSpc>
                <a:spcPct val="103000"/>
              </a:lnSpc>
              <a:buNone/>
            </a:pPr>
            <a:r>
              <a:rPr lang="en-IN" sz="7300" b="1" spc="-5" dirty="0" smtClean="0">
                <a:solidFill>
                  <a:srgbClr val="1F487C"/>
                </a:solidFill>
                <a:latin typeface="Calibri" panose="020F0502020204030204"/>
                <a:cs typeface="Calibri" panose="020F0502020204030204"/>
              </a:rPr>
              <a:t>Spring </a:t>
            </a:r>
            <a:r>
              <a:rPr lang="en-IN" sz="7300" b="1" dirty="0" smtClean="0">
                <a:solidFill>
                  <a:srgbClr val="1F487C"/>
                </a:solidFill>
                <a:latin typeface="Calibri" panose="020F0502020204030204"/>
                <a:cs typeface="Calibri" panose="020F0502020204030204"/>
              </a:rPr>
              <a:t>Tool</a:t>
            </a:r>
            <a:r>
              <a:rPr lang="en-IN" sz="7300" b="1" spc="-5" dirty="0" smtClean="0">
                <a:solidFill>
                  <a:srgbClr val="1F487C"/>
                </a:solidFill>
                <a:latin typeface="Calibri" panose="020F0502020204030204"/>
                <a:cs typeface="Calibri" panose="020F0502020204030204"/>
              </a:rPr>
              <a:t> Suit</a:t>
            </a:r>
            <a:r>
              <a:rPr lang="en-IN" sz="7300" b="1" spc="-5" dirty="0" smtClean="0">
                <a:solidFill>
                  <a:srgbClr val="1F487C"/>
                </a:solidFill>
                <a:latin typeface="Times New Roman" panose="02020603050405020304"/>
                <a:cs typeface="Times New Roman" panose="02020603050405020304"/>
              </a:rPr>
              <a:t>:</a:t>
            </a:r>
            <a:r>
              <a:rPr lang="en-IN" sz="7300" b="1" spc="10" dirty="0" smtClean="0">
                <a:solidFill>
                  <a:srgbClr val="1F487C"/>
                </a:solidFill>
                <a:latin typeface="Times New Roman" panose="02020603050405020304"/>
                <a:cs typeface="Times New Roman" panose="02020603050405020304"/>
              </a:rPr>
              <a:t> </a:t>
            </a:r>
          </a:p>
          <a:p>
            <a:pPr marL="76200" marR="22225">
              <a:lnSpc>
                <a:spcPct val="103000"/>
              </a:lnSpc>
              <a:buNone/>
            </a:pPr>
            <a:r>
              <a:rPr lang="en-IN" sz="8000" b="1" spc="10" dirty="0" smtClean="0">
                <a:solidFill>
                  <a:srgbClr val="1F487C"/>
                </a:solidFill>
                <a:latin typeface="Times New Roman" panose="02020603050405020304"/>
                <a:cs typeface="Times New Roman" panose="02020603050405020304"/>
              </a:rPr>
              <a:t>           </a:t>
            </a:r>
            <a:r>
              <a:rPr lang="en-IN" sz="8000" dirty="0" smtClean="0">
                <a:latin typeface="Calibri" panose="020F0502020204030204"/>
                <a:cs typeface="Calibri" panose="020F0502020204030204"/>
              </a:rPr>
              <a:t>STS</a:t>
            </a:r>
            <a:r>
              <a:rPr lang="en-IN" sz="8000" spc="15" dirty="0" smtClean="0">
                <a:latin typeface="Calibri" panose="020F0502020204030204"/>
                <a:cs typeface="Calibri" panose="020F0502020204030204"/>
              </a:rPr>
              <a:t> </a:t>
            </a:r>
            <a:r>
              <a:rPr lang="en-IN" sz="8000" dirty="0" smtClean="0">
                <a:latin typeface="Calibri" panose="020F0502020204030204"/>
                <a:cs typeface="Calibri" panose="020F0502020204030204"/>
              </a:rPr>
              <a:t>is an</a:t>
            </a:r>
            <a:r>
              <a:rPr lang="en-IN" sz="8000" spc="5" dirty="0" smtClean="0">
                <a:latin typeface="Calibri" panose="020F0502020204030204"/>
                <a:cs typeface="Calibri" panose="020F0502020204030204"/>
              </a:rPr>
              <a:t> </a:t>
            </a:r>
            <a:r>
              <a:rPr lang="en-IN" sz="8000" spc="-5" dirty="0" smtClean="0">
                <a:latin typeface="Calibri" panose="020F0502020204030204"/>
                <a:cs typeface="Calibri" panose="020F0502020204030204"/>
              </a:rPr>
              <a:t>Eclipse-based</a:t>
            </a:r>
            <a:r>
              <a:rPr lang="en-IN" sz="8000" spc="5" dirty="0" smtClean="0">
                <a:latin typeface="Calibri" panose="020F0502020204030204"/>
                <a:cs typeface="Calibri" panose="020F0502020204030204"/>
              </a:rPr>
              <a:t> </a:t>
            </a:r>
            <a:r>
              <a:rPr lang="en-IN" sz="8000" spc="-5" dirty="0" smtClean="0">
                <a:latin typeface="Calibri" panose="020F0502020204030204"/>
                <a:cs typeface="Calibri" panose="020F0502020204030204"/>
              </a:rPr>
              <a:t>development environment</a:t>
            </a:r>
            <a:r>
              <a:rPr lang="en-IN" sz="8000" spc="10" dirty="0" smtClean="0">
                <a:latin typeface="Calibri" panose="020F0502020204030204"/>
                <a:cs typeface="Calibri" panose="020F0502020204030204"/>
              </a:rPr>
              <a:t> </a:t>
            </a:r>
            <a:r>
              <a:rPr lang="en-IN" sz="8000" spc="-5" dirty="0" smtClean="0">
                <a:latin typeface="Calibri" panose="020F0502020204030204"/>
                <a:cs typeface="Calibri" panose="020F0502020204030204"/>
              </a:rPr>
              <a:t>that</a:t>
            </a:r>
            <a:r>
              <a:rPr lang="en-IN" sz="8000" spc="5" dirty="0" smtClean="0">
                <a:latin typeface="Calibri" panose="020F0502020204030204"/>
                <a:cs typeface="Calibri" panose="020F0502020204030204"/>
              </a:rPr>
              <a:t> </a:t>
            </a:r>
            <a:r>
              <a:rPr lang="en-IN" sz="8000" dirty="0" smtClean="0">
                <a:latin typeface="Calibri" panose="020F0502020204030204"/>
                <a:cs typeface="Calibri" panose="020F0502020204030204"/>
              </a:rPr>
              <a:t>is</a:t>
            </a:r>
            <a:r>
              <a:rPr lang="en-IN" sz="8000" spc="10" dirty="0" smtClean="0">
                <a:latin typeface="Calibri" panose="020F0502020204030204"/>
                <a:cs typeface="Calibri" panose="020F0502020204030204"/>
              </a:rPr>
              <a:t> </a:t>
            </a:r>
            <a:r>
              <a:rPr lang="en-IN" sz="8000" spc="-5" dirty="0" smtClean="0">
                <a:latin typeface="Calibri" panose="020F0502020204030204"/>
                <a:cs typeface="Calibri" panose="020F0502020204030204"/>
              </a:rPr>
              <a:t>customized</a:t>
            </a:r>
            <a:r>
              <a:rPr lang="en-IN" sz="8000" spc="5" dirty="0" smtClean="0">
                <a:latin typeface="Calibri" panose="020F0502020204030204"/>
                <a:cs typeface="Calibri" panose="020F0502020204030204"/>
              </a:rPr>
              <a:t> </a:t>
            </a:r>
            <a:r>
              <a:rPr lang="en-IN" sz="8000" spc="-5" dirty="0" smtClean="0">
                <a:latin typeface="Calibri" panose="020F0502020204030204"/>
                <a:cs typeface="Calibri" panose="020F0502020204030204"/>
              </a:rPr>
              <a:t>for </a:t>
            </a:r>
            <a:r>
              <a:rPr lang="en-IN" sz="8000" spc="-254" dirty="0" smtClean="0">
                <a:latin typeface="Calibri" panose="020F0502020204030204"/>
                <a:cs typeface="Calibri" panose="020F0502020204030204"/>
              </a:rPr>
              <a:t> </a:t>
            </a:r>
            <a:r>
              <a:rPr lang="en-IN" sz="8000" dirty="0" smtClean="0">
                <a:latin typeface="Calibri" panose="020F0502020204030204"/>
                <a:cs typeface="Calibri" panose="020F0502020204030204"/>
              </a:rPr>
              <a:t>the</a:t>
            </a:r>
            <a:r>
              <a:rPr lang="en-IN" sz="8000" spc="-30" dirty="0" smtClean="0">
                <a:latin typeface="Calibri" panose="020F0502020204030204"/>
                <a:cs typeface="Calibri" panose="020F0502020204030204"/>
              </a:rPr>
              <a:t> </a:t>
            </a:r>
            <a:r>
              <a:rPr lang="en-IN" sz="8000" spc="-5" dirty="0" smtClean="0">
                <a:latin typeface="Calibri" panose="020F0502020204030204"/>
                <a:cs typeface="Calibri" panose="020F0502020204030204"/>
              </a:rPr>
              <a:t>development </a:t>
            </a:r>
            <a:r>
              <a:rPr lang="en-IN" sz="8000" dirty="0" smtClean="0">
                <a:latin typeface="Calibri" panose="020F0502020204030204"/>
                <a:cs typeface="Calibri" panose="020F0502020204030204"/>
              </a:rPr>
              <a:t>of</a:t>
            </a:r>
            <a:r>
              <a:rPr lang="en-IN" sz="8000" spc="-5" dirty="0" smtClean="0">
                <a:latin typeface="Calibri" panose="020F0502020204030204"/>
                <a:cs typeface="Calibri" panose="020F0502020204030204"/>
              </a:rPr>
              <a:t>    </a:t>
            </a:r>
            <a:r>
              <a:rPr lang="en-IN" sz="8000" dirty="0" smtClean="0">
                <a:latin typeface="Calibri" panose="020F0502020204030204"/>
                <a:cs typeface="Calibri" panose="020F0502020204030204"/>
              </a:rPr>
              <a:t>spring</a:t>
            </a:r>
            <a:r>
              <a:rPr lang="en-IN" sz="8000" spc="-10" dirty="0" smtClean="0">
                <a:latin typeface="Calibri" panose="020F0502020204030204"/>
                <a:cs typeface="Calibri" panose="020F0502020204030204"/>
              </a:rPr>
              <a:t> </a:t>
            </a:r>
            <a:r>
              <a:rPr lang="en-IN" sz="8000" spc="-5" dirty="0" smtClean="0">
                <a:latin typeface="Calibri" panose="020F0502020204030204"/>
                <a:cs typeface="Calibri" panose="020F0502020204030204"/>
              </a:rPr>
              <a:t>applications.</a:t>
            </a:r>
            <a:endParaRPr lang="en-IN" sz="8000" dirty="0" smtClean="0">
              <a:latin typeface="Calibri" panose="020F0502020204030204"/>
              <a:cs typeface="Calibri" panose="020F0502020204030204"/>
            </a:endParaRPr>
          </a:p>
          <a:p>
            <a:pPr marL="76200" marR="653415">
              <a:lnSpc>
                <a:spcPct val="102000"/>
              </a:lnSpc>
              <a:spcBef>
                <a:spcPts val="745"/>
              </a:spcBef>
            </a:pPr>
            <a:r>
              <a:rPr lang="en-IN" sz="8000" spc="-5" dirty="0" smtClean="0">
                <a:latin typeface="Calibri" panose="020F0502020204030204"/>
                <a:cs typeface="Calibri" panose="020F0502020204030204"/>
              </a:rPr>
              <a:t>It</a:t>
            </a:r>
            <a:r>
              <a:rPr lang="en-IN" sz="8000" dirty="0" smtClean="0">
                <a:latin typeface="Calibri" panose="020F0502020204030204"/>
                <a:cs typeface="Calibri" panose="020F0502020204030204"/>
              </a:rPr>
              <a:t> </a:t>
            </a:r>
            <a:r>
              <a:rPr lang="en-IN" sz="8000" spc="-5" dirty="0" smtClean="0">
                <a:latin typeface="Calibri" panose="020F0502020204030204"/>
                <a:cs typeface="Calibri" panose="020F0502020204030204"/>
              </a:rPr>
              <a:t>provides </a:t>
            </a:r>
            <a:r>
              <a:rPr lang="en-IN" sz="8000" dirty="0" smtClean="0">
                <a:latin typeface="Calibri" panose="020F0502020204030204"/>
                <a:cs typeface="Calibri" panose="020F0502020204030204"/>
              </a:rPr>
              <a:t>a</a:t>
            </a:r>
            <a:r>
              <a:rPr lang="en-IN" sz="8000" spc="15" dirty="0" smtClean="0">
                <a:latin typeface="Calibri" panose="020F0502020204030204"/>
                <a:cs typeface="Calibri" panose="020F0502020204030204"/>
              </a:rPr>
              <a:t> </a:t>
            </a:r>
            <a:r>
              <a:rPr lang="en-IN" sz="8000" spc="-5" dirty="0" smtClean="0">
                <a:latin typeface="Calibri" panose="020F0502020204030204"/>
                <a:cs typeface="Calibri" panose="020F0502020204030204"/>
              </a:rPr>
              <a:t>ready-to-use</a:t>
            </a:r>
            <a:r>
              <a:rPr lang="en-IN" sz="8000" dirty="0" smtClean="0">
                <a:latin typeface="Calibri" panose="020F0502020204030204"/>
                <a:cs typeface="Calibri" panose="020F0502020204030204"/>
              </a:rPr>
              <a:t> </a:t>
            </a:r>
            <a:r>
              <a:rPr lang="en-IN" sz="8000" spc="-5" dirty="0" smtClean="0">
                <a:latin typeface="Calibri" panose="020F0502020204030204"/>
                <a:cs typeface="Calibri" panose="020F0502020204030204"/>
              </a:rPr>
              <a:t>environment</a:t>
            </a:r>
            <a:r>
              <a:rPr lang="en-IN" sz="8000" dirty="0" smtClean="0">
                <a:latin typeface="Calibri" panose="020F0502020204030204"/>
                <a:cs typeface="Calibri" panose="020F0502020204030204"/>
              </a:rPr>
              <a:t> to</a:t>
            </a:r>
            <a:r>
              <a:rPr lang="en-IN" sz="8000" spc="-10" dirty="0" smtClean="0">
                <a:latin typeface="Calibri" panose="020F0502020204030204"/>
                <a:cs typeface="Calibri" panose="020F0502020204030204"/>
              </a:rPr>
              <a:t> </a:t>
            </a:r>
            <a:r>
              <a:rPr lang="en-IN" sz="8000" spc="-5" dirty="0" smtClean="0">
                <a:latin typeface="Calibri" panose="020F0502020204030204"/>
                <a:cs typeface="Calibri" panose="020F0502020204030204"/>
              </a:rPr>
              <a:t>implement,</a:t>
            </a:r>
            <a:r>
              <a:rPr lang="en-IN" sz="8000" spc="10" dirty="0" smtClean="0">
                <a:latin typeface="Calibri" panose="020F0502020204030204"/>
                <a:cs typeface="Calibri" panose="020F0502020204030204"/>
              </a:rPr>
              <a:t> </a:t>
            </a:r>
            <a:r>
              <a:rPr lang="en-IN" sz="8000" spc="-5" dirty="0" smtClean="0">
                <a:latin typeface="Calibri" panose="020F0502020204030204"/>
                <a:cs typeface="Calibri" panose="020F0502020204030204"/>
              </a:rPr>
              <a:t>debug,</a:t>
            </a:r>
            <a:r>
              <a:rPr lang="en-IN" sz="8000" spc="15" dirty="0" smtClean="0">
                <a:latin typeface="Calibri" panose="020F0502020204030204"/>
                <a:cs typeface="Calibri" panose="020F0502020204030204"/>
              </a:rPr>
              <a:t> </a:t>
            </a:r>
            <a:r>
              <a:rPr lang="en-IN" sz="8000" dirty="0" smtClean="0">
                <a:latin typeface="Calibri" panose="020F0502020204030204"/>
                <a:cs typeface="Calibri" panose="020F0502020204030204"/>
              </a:rPr>
              <a:t>run</a:t>
            </a:r>
            <a:r>
              <a:rPr lang="en-IN" sz="8000" spc="-10" dirty="0" smtClean="0">
                <a:latin typeface="Calibri" panose="020F0502020204030204"/>
                <a:cs typeface="Calibri" panose="020F0502020204030204"/>
              </a:rPr>
              <a:t> </a:t>
            </a:r>
            <a:r>
              <a:rPr lang="en-IN" sz="8000" dirty="0" smtClean="0">
                <a:latin typeface="Calibri" panose="020F0502020204030204"/>
                <a:cs typeface="Calibri" panose="020F0502020204030204"/>
              </a:rPr>
              <a:t>and deploy</a:t>
            </a:r>
            <a:r>
              <a:rPr lang="en-IN" sz="8000" spc="-5" dirty="0" smtClean="0">
                <a:latin typeface="Calibri" panose="020F0502020204030204"/>
                <a:cs typeface="Calibri" panose="020F0502020204030204"/>
              </a:rPr>
              <a:t> </a:t>
            </a:r>
            <a:r>
              <a:rPr lang="en-IN" sz="8000" dirty="0" smtClean="0">
                <a:latin typeface="Calibri" panose="020F0502020204030204"/>
                <a:cs typeface="Calibri" panose="020F0502020204030204"/>
              </a:rPr>
              <a:t>your </a:t>
            </a:r>
            <a:r>
              <a:rPr lang="en-IN" sz="8000" spc="-260" dirty="0" smtClean="0">
                <a:latin typeface="Calibri" panose="020F0502020204030204"/>
                <a:cs typeface="Calibri" panose="020F0502020204030204"/>
              </a:rPr>
              <a:t> </a:t>
            </a:r>
            <a:r>
              <a:rPr lang="en-IN" sz="8000" spc="-5" dirty="0" smtClean="0">
                <a:latin typeface="Calibri" panose="020F0502020204030204"/>
                <a:cs typeface="Calibri" panose="020F0502020204030204"/>
              </a:rPr>
              <a:t>applications</a:t>
            </a:r>
            <a:r>
              <a:rPr lang="en-IN" sz="8000" b="1" spc="-5" dirty="0" smtClean="0">
                <a:latin typeface="Calibri" panose="020F0502020204030204"/>
                <a:cs typeface="Calibri" panose="020F0502020204030204"/>
              </a:rPr>
              <a:t>.</a:t>
            </a:r>
            <a:endParaRPr lang="en-IN" sz="8000" dirty="0" smtClean="0">
              <a:latin typeface="Calibri" panose="020F0502020204030204"/>
              <a:cs typeface="Calibri" panose="020F0502020204030204"/>
            </a:endParaRPr>
          </a:p>
          <a:p>
            <a:pPr marL="76200" marR="5080" algn="just">
              <a:lnSpc>
                <a:spcPct val="128000"/>
              </a:lnSpc>
              <a:buNone/>
            </a:pPr>
            <a:r>
              <a:rPr lang="en-IN" sz="8400" b="1" spc="-10" dirty="0" smtClean="0">
                <a:solidFill>
                  <a:srgbClr val="1F487C"/>
                </a:solidFill>
                <a:latin typeface="Calibri" panose="020F0502020204030204"/>
                <a:cs typeface="Calibri" panose="020F0502020204030204"/>
              </a:rPr>
              <a:t>Postman:</a:t>
            </a:r>
            <a:r>
              <a:rPr lang="en-IN" sz="8400" b="1" spc="-40" dirty="0" smtClean="0">
                <a:solidFill>
                  <a:srgbClr val="1F487C"/>
                </a:solidFill>
                <a:latin typeface="Calibri" panose="020F0502020204030204"/>
                <a:cs typeface="Calibri" panose="020F0502020204030204"/>
              </a:rPr>
              <a:t> </a:t>
            </a:r>
          </a:p>
          <a:p>
            <a:pPr marL="76200" marR="5080" algn="just">
              <a:lnSpc>
                <a:spcPct val="128000"/>
              </a:lnSpc>
              <a:buNone/>
            </a:pPr>
            <a:r>
              <a:rPr lang="en-IN" sz="6200" spc="-10" dirty="0" smtClean="0">
                <a:latin typeface="Calibri" panose="020F0502020204030204"/>
                <a:cs typeface="Calibri" panose="020F0502020204030204"/>
              </a:rPr>
              <a:t>Postman</a:t>
            </a:r>
            <a:r>
              <a:rPr lang="en-IN" sz="6200" spc="-25" dirty="0" smtClean="0">
                <a:latin typeface="Calibri" panose="020F0502020204030204"/>
                <a:cs typeface="Calibri" panose="020F0502020204030204"/>
              </a:rPr>
              <a:t> </a:t>
            </a:r>
            <a:r>
              <a:rPr lang="en-IN" sz="6200" dirty="0" smtClean="0">
                <a:latin typeface="Calibri" panose="020F0502020204030204"/>
                <a:cs typeface="Calibri" panose="020F0502020204030204"/>
              </a:rPr>
              <a:t>is</a:t>
            </a:r>
            <a:r>
              <a:rPr lang="en-IN" sz="6200" spc="-30" dirty="0" smtClean="0">
                <a:latin typeface="Calibri" panose="020F0502020204030204"/>
                <a:cs typeface="Calibri" panose="020F0502020204030204"/>
              </a:rPr>
              <a:t> </a:t>
            </a:r>
            <a:r>
              <a:rPr lang="en-IN" sz="6200" dirty="0" smtClean="0">
                <a:latin typeface="Calibri" panose="020F0502020204030204"/>
                <a:cs typeface="Calibri" panose="020F0502020204030204"/>
              </a:rPr>
              <a:t>a</a:t>
            </a:r>
            <a:r>
              <a:rPr lang="en-IN" sz="6200" spc="-40" dirty="0" smtClean="0">
                <a:latin typeface="Calibri" panose="020F0502020204030204"/>
                <a:cs typeface="Calibri" panose="020F0502020204030204"/>
              </a:rPr>
              <a:t> </a:t>
            </a:r>
            <a:r>
              <a:rPr lang="en-IN" sz="6200" spc="-10" dirty="0" smtClean="0">
                <a:latin typeface="Calibri" panose="020F0502020204030204"/>
                <a:cs typeface="Calibri" panose="020F0502020204030204"/>
              </a:rPr>
              <a:t>standalone</a:t>
            </a:r>
            <a:r>
              <a:rPr lang="en-IN" sz="6200" spc="-25" dirty="0" smtClean="0">
                <a:latin typeface="Calibri" panose="020F0502020204030204"/>
                <a:cs typeface="Calibri" panose="020F0502020204030204"/>
              </a:rPr>
              <a:t> </a:t>
            </a:r>
            <a:r>
              <a:rPr lang="en-IN" sz="6200" spc="-10" dirty="0" smtClean="0">
                <a:latin typeface="Calibri" panose="020F0502020204030204"/>
                <a:cs typeface="Calibri" panose="020F0502020204030204"/>
              </a:rPr>
              <a:t>software</a:t>
            </a:r>
            <a:r>
              <a:rPr lang="en-IN" sz="6200" spc="-30" dirty="0" smtClean="0">
                <a:latin typeface="Calibri" panose="020F0502020204030204"/>
                <a:cs typeface="Calibri" panose="020F0502020204030204"/>
              </a:rPr>
              <a:t> </a:t>
            </a:r>
            <a:r>
              <a:rPr lang="en-IN" sz="6200" dirty="0" smtClean="0">
                <a:latin typeface="Calibri" panose="020F0502020204030204"/>
                <a:cs typeface="Calibri" panose="020F0502020204030204"/>
              </a:rPr>
              <a:t>testing</a:t>
            </a:r>
            <a:r>
              <a:rPr lang="en-IN" sz="6200" spc="-30" dirty="0" smtClean="0">
                <a:latin typeface="Calibri" panose="020F0502020204030204"/>
                <a:cs typeface="Calibri" panose="020F0502020204030204"/>
              </a:rPr>
              <a:t> </a:t>
            </a:r>
            <a:r>
              <a:rPr lang="en-IN" sz="6200" dirty="0" smtClean="0">
                <a:latin typeface="Calibri" panose="020F0502020204030204"/>
                <a:cs typeface="Calibri" panose="020F0502020204030204"/>
              </a:rPr>
              <a:t>API</a:t>
            </a:r>
            <a:r>
              <a:rPr lang="en-IN" sz="6200" spc="-2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(Application</a:t>
            </a:r>
            <a:r>
              <a:rPr lang="en-IN" sz="6200" spc="-25" dirty="0" smtClean="0">
                <a:latin typeface="Calibri" panose="020F0502020204030204"/>
                <a:cs typeface="Calibri" panose="020F0502020204030204"/>
              </a:rPr>
              <a:t> </a:t>
            </a:r>
            <a:r>
              <a:rPr lang="en-IN" sz="6200" spc="-5" dirty="0" smtClean="0">
                <a:latin typeface="Calibri" panose="020F0502020204030204"/>
                <a:cs typeface="Calibri" panose="020F0502020204030204"/>
              </a:rPr>
              <a:t>Programming</a:t>
            </a:r>
            <a:r>
              <a:rPr lang="en-IN" sz="6200" spc="-3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Interface) </a:t>
            </a:r>
            <a:r>
              <a:rPr lang="en-IN" sz="6200" spc="-26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platform</a:t>
            </a:r>
            <a:r>
              <a:rPr lang="en-IN" sz="6200" dirty="0" smtClean="0">
                <a:latin typeface="Calibri" panose="020F0502020204030204"/>
                <a:cs typeface="Calibri" panose="020F0502020204030204"/>
              </a:rPr>
              <a:t> to</a:t>
            </a:r>
            <a:r>
              <a:rPr lang="en-IN" sz="6200" spc="5" dirty="0" smtClean="0">
                <a:latin typeface="Calibri" panose="020F0502020204030204"/>
                <a:cs typeface="Calibri" panose="020F0502020204030204"/>
              </a:rPr>
              <a:t> </a:t>
            </a:r>
            <a:r>
              <a:rPr lang="en-IN" sz="6200" dirty="0" smtClean="0">
                <a:latin typeface="Calibri" panose="020F0502020204030204"/>
                <a:cs typeface="Calibri" panose="020F0502020204030204"/>
              </a:rPr>
              <a:t>build, </a:t>
            </a:r>
            <a:r>
              <a:rPr lang="en-IN" sz="6200" spc="-5" dirty="0" smtClean="0">
                <a:latin typeface="Calibri" panose="020F0502020204030204"/>
                <a:cs typeface="Calibri" panose="020F0502020204030204"/>
              </a:rPr>
              <a:t>test,</a:t>
            </a:r>
            <a:r>
              <a:rPr lang="en-IN" sz="620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design,</a:t>
            </a:r>
            <a:r>
              <a:rPr lang="en-IN" sz="620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modify,</a:t>
            </a:r>
            <a:r>
              <a:rPr lang="en-IN" sz="6200" dirty="0" smtClean="0">
                <a:latin typeface="Calibri" panose="020F0502020204030204"/>
                <a:cs typeface="Calibri" panose="020F0502020204030204"/>
              </a:rPr>
              <a:t> and</a:t>
            </a:r>
            <a:r>
              <a:rPr lang="en-IN" sz="6200" spc="5" dirty="0" smtClean="0">
                <a:latin typeface="Calibri" panose="020F0502020204030204"/>
                <a:cs typeface="Calibri" panose="020F0502020204030204"/>
              </a:rPr>
              <a:t> </a:t>
            </a:r>
            <a:r>
              <a:rPr lang="en-IN" sz="6200" spc="-5" dirty="0" smtClean="0">
                <a:latin typeface="Calibri" panose="020F0502020204030204"/>
                <a:cs typeface="Calibri" panose="020F0502020204030204"/>
              </a:rPr>
              <a:t>document APIs.</a:t>
            </a:r>
            <a:r>
              <a:rPr lang="en-IN" sz="620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It</a:t>
            </a:r>
            <a:r>
              <a:rPr lang="en-IN" sz="6200" dirty="0" smtClean="0">
                <a:latin typeface="Calibri" panose="020F0502020204030204"/>
                <a:cs typeface="Calibri" panose="020F0502020204030204"/>
              </a:rPr>
              <a:t> is a simple</a:t>
            </a:r>
            <a:r>
              <a:rPr lang="en-IN" sz="6200" spc="5" dirty="0" smtClean="0">
                <a:latin typeface="Calibri" panose="020F0502020204030204"/>
                <a:cs typeface="Calibri" panose="020F0502020204030204"/>
              </a:rPr>
              <a:t> </a:t>
            </a:r>
            <a:r>
              <a:rPr lang="en-IN" sz="6200" spc="-5" dirty="0" smtClean="0">
                <a:latin typeface="Calibri" panose="020F0502020204030204"/>
                <a:cs typeface="Calibri" panose="020F0502020204030204"/>
              </a:rPr>
              <a:t>Graphic</a:t>
            </a:r>
            <a:r>
              <a:rPr lang="en-IN" sz="620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User </a:t>
            </a:r>
            <a:r>
              <a:rPr lang="en-IN" sz="620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Interface</a:t>
            </a:r>
            <a:r>
              <a:rPr lang="en-IN" sz="6200" spc="-30" dirty="0" smtClean="0">
                <a:latin typeface="Calibri" panose="020F0502020204030204"/>
                <a:cs typeface="Calibri" panose="020F0502020204030204"/>
              </a:rPr>
              <a:t> </a:t>
            </a:r>
            <a:r>
              <a:rPr lang="en-IN" sz="6200" dirty="0" smtClean="0">
                <a:latin typeface="Calibri" panose="020F0502020204030204"/>
                <a:cs typeface="Calibri" panose="020F0502020204030204"/>
              </a:rPr>
              <a:t>for</a:t>
            </a:r>
            <a:r>
              <a:rPr lang="en-IN" sz="6200" spc="-1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sending</a:t>
            </a:r>
            <a:r>
              <a:rPr lang="en-IN" sz="6200" spc="-10" dirty="0" smtClean="0">
                <a:latin typeface="Calibri" panose="020F0502020204030204"/>
                <a:cs typeface="Calibri" panose="020F0502020204030204"/>
              </a:rPr>
              <a:t> </a:t>
            </a:r>
            <a:r>
              <a:rPr lang="en-IN" sz="6200" dirty="0" smtClean="0">
                <a:latin typeface="Calibri" panose="020F0502020204030204"/>
                <a:cs typeface="Calibri" panose="020F0502020204030204"/>
              </a:rPr>
              <a:t>and</a:t>
            </a:r>
            <a:r>
              <a:rPr lang="en-IN" sz="6200" spc="-15" dirty="0" smtClean="0">
                <a:latin typeface="Calibri" panose="020F0502020204030204"/>
                <a:cs typeface="Calibri" panose="020F0502020204030204"/>
              </a:rPr>
              <a:t> </a:t>
            </a:r>
            <a:r>
              <a:rPr lang="en-IN" sz="6200" spc="-5" dirty="0" smtClean="0">
                <a:latin typeface="Calibri" panose="020F0502020204030204"/>
                <a:cs typeface="Calibri" panose="020F0502020204030204"/>
              </a:rPr>
              <a:t>viewing</a:t>
            </a:r>
            <a:r>
              <a:rPr lang="en-IN" sz="6200" spc="5" dirty="0" smtClean="0">
                <a:latin typeface="Calibri" panose="020F0502020204030204"/>
                <a:cs typeface="Calibri" panose="020F0502020204030204"/>
              </a:rPr>
              <a:t> </a:t>
            </a:r>
            <a:r>
              <a:rPr lang="en-IN" sz="6200" spc="-5" dirty="0" smtClean="0">
                <a:latin typeface="Calibri" panose="020F0502020204030204"/>
                <a:cs typeface="Calibri" panose="020F0502020204030204"/>
              </a:rPr>
              <a:t>HTTP</a:t>
            </a:r>
            <a:r>
              <a:rPr lang="en-IN" sz="6200" spc="-2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requests</a:t>
            </a:r>
            <a:r>
              <a:rPr lang="en-IN" sz="6200" dirty="0" smtClean="0">
                <a:latin typeface="Calibri" panose="020F0502020204030204"/>
                <a:cs typeface="Calibri" panose="020F0502020204030204"/>
              </a:rPr>
              <a:t> and</a:t>
            </a:r>
            <a:r>
              <a:rPr lang="en-IN" sz="6200" spc="-15" dirty="0" smtClean="0">
                <a:latin typeface="Calibri" panose="020F0502020204030204"/>
                <a:cs typeface="Calibri" panose="020F0502020204030204"/>
              </a:rPr>
              <a:t> </a:t>
            </a:r>
            <a:r>
              <a:rPr lang="en-IN" sz="6200" spc="-5" dirty="0" smtClean="0">
                <a:latin typeface="Calibri" panose="020F0502020204030204"/>
                <a:cs typeface="Calibri" panose="020F0502020204030204"/>
              </a:rPr>
              <a:t>responses.</a:t>
            </a:r>
            <a:endParaRPr lang="en-IN" sz="6200" dirty="0" smtClean="0">
              <a:latin typeface="Calibri" panose="020F0502020204030204"/>
              <a:cs typeface="Calibri" panose="020F0502020204030204"/>
            </a:endParaRPr>
          </a:p>
          <a:p>
            <a:pPr marL="76200">
              <a:lnSpc>
                <a:spcPct val="100000"/>
              </a:lnSpc>
              <a:buNone/>
            </a:pPr>
            <a:r>
              <a:rPr lang="en-IN" sz="6200" b="1" spc="-5" dirty="0" smtClean="0">
                <a:solidFill>
                  <a:srgbClr val="1F487C"/>
                </a:solidFill>
                <a:latin typeface="Calibri" panose="020F0502020204030204"/>
                <a:cs typeface="Calibri" panose="020F0502020204030204"/>
              </a:rPr>
              <a:t>MySQL:</a:t>
            </a:r>
            <a:endParaRPr lang="en-IN" sz="6200" dirty="0" smtClean="0">
              <a:latin typeface="Calibri" panose="020F0502020204030204"/>
              <a:cs typeface="Calibri" panose="020F0502020204030204"/>
            </a:endParaRPr>
          </a:p>
          <a:p>
            <a:pPr>
              <a:lnSpc>
                <a:spcPct val="100000"/>
              </a:lnSpc>
              <a:spcBef>
                <a:spcPts val="35"/>
              </a:spcBef>
            </a:pPr>
            <a:endParaRPr lang="en-IN" sz="4200" dirty="0" smtClean="0">
              <a:latin typeface="Calibri" panose="020F0502020204030204"/>
              <a:cs typeface="Calibri" panose="020F0502020204030204"/>
            </a:endParaRPr>
          </a:p>
          <a:p>
            <a:pPr marL="533400" indent="-229235">
              <a:lnSpc>
                <a:spcPct val="100000"/>
              </a:lnSpc>
              <a:buSzPct val="83000"/>
              <a:buFont typeface="Wingdings" panose="05000000000000000000"/>
              <a:buChar char=""/>
              <a:tabLst>
                <a:tab pos="533400" algn="l"/>
                <a:tab pos="534035" algn="l"/>
              </a:tabLst>
            </a:pPr>
            <a:r>
              <a:rPr lang="en-IN" sz="6200" spc="-5" dirty="0" smtClean="0">
                <a:latin typeface="Calibri" panose="020F0502020204030204"/>
                <a:cs typeface="Calibri" panose="020F0502020204030204"/>
              </a:rPr>
              <a:t>MySQL</a:t>
            </a:r>
            <a:r>
              <a:rPr lang="en-IN" sz="6200" spc="-15" dirty="0" smtClean="0">
                <a:latin typeface="Calibri" panose="020F0502020204030204"/>
                <a:cs typeface="Calibri" panose="020F0502020204030204"/>
              </a:rPr>
              <a:t> </a:t>
            </a:r>
            <a:r>
              <a:rPr lang="en-IN" sz="6200" dirty="0" smtClean="0">
                <a:latin typeface="Calibri" panose="020F0502020204030204"/>
                <a:cs typeface="Calibri" panose="020F0502020204030204"/>
              </a:rPr>
              <a:t>is</a:t>
            </a:r>
            <a:r>
              <a:rPr lang="en-IN" sz="6200" spc="-20" dirty="0" smtClean="0">
                <a:latin typeface="Calibri" panose="020F0502020204030204"/>
                <a:cs typeface="Calibri" panose="020F0502020204030204"/>
              </a:rPr>
              <a:t> </a:t>
            </a:r>
            <a:r>
              <a:rPr lang="en-IN" sz="6200" dirty="0" smtClean="0">
                <a:latin typeface="Calibri" panose="020F0502020204030204"/>
                <a:cs typeface="Calibri" panose="020F0502020204030204"/>
              </a:rPr>
              <a:t>a</a:t>
            </a:r>
            <a:r>
              <a:rPr lang="en-IN" sz="6200" spc="-5" dirty="0" smtClean="0">
                <a:latin typeface="Calibri" panose="020F0502020204030204"/>
                <a:cs typeface="Calibri" panose="020F0502020204030204"/>
              </a:rPr>
              <a:t> relational</a:t>
            </a:r>
            <a:r>
              <a:rPr lang="en-IN" sz="6200" spc="-3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database</a:t>
            </a:r>
            <a:r>
              <a:rPr lang="en-IN" sz="6200" spc="-15" dirty="0" smtClean="0">
                <a:latin typeface="Calibri" panose="020F0502020204030204"/>
                <a:cs typeface="Calibri" panose="020F0502020204030204"/>
              </a:rPr>
              <a:t> </a:t>
            </a:r>
            <a:r>
              <a:rPr lang="en-IN" sz="6200" spc="-5" dirty="0" smtClean="0">
                <a:latin typeface="Calibri" panose="020F0502020204030204"/>
                <a:cs typeface="Calibri" panose="020F0502020204030204"/>
              </a:rPr>
              <a:t>management</a:t>
            </a:r>
            <a:r>
              <a:rPr lang="en-IN" sz="6200" spc="-2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system</a:t>
            </a:r>
            <a:endParaRPr lang="en-IN" sz="6200" dirty="0" smtClean="0">
              <a:latin typeface="Calibri" panose="020F0502020204030204"/>
              <a:cs typeface="Calibri" panose="020F0502020204030204"/>
            </a:endParaRPr>
          </a:p>
          <a:p>
            <a:pPr marL="533400" indent="-229235">
              <a:lnSpc>
                <a:spcPct val="100000"/>
              </a:lnSpc>
              <a:spcBef>
                <a:spcPts val="25"/>
              </a:spcBef>
              <a:buSzPct val="83000"/>
              <a:buFont typeface="Wingdings" panose="05000000000000000000"/>
              <a:buChar char=""/>
              <a:tabLst>
                <a:tab pos="533400" algn="l"/>
                <a:tab pos="534035" algn="l"/>
              </a:tabLst>
            </a:pPr>
            <a:r>
              <a:rPr lang="en-IN" sz="6200" spc="-5" dirty="0" smtClean="0">
                <a:latin typeface="Calibri" panose="020F0502020204030204"/>
                <a:cs typeface="Calibri" panose="020F0502020204030204"/>
              </a:rPr>
              <a:t>MySQL</a:t>
            </a:r>
            <a:r>
              <a:rPr lang="en-IN" sz="6200" spc="-35" dirty="0" smtClean="0">
                <a:latin typeface="Calibri" panose="020F0502020204030204"/>
                <a:cs typeface="Calibri" panose="020F0502020204030204"/>
              </a:rPr>
              <a:t> </a:t>
            </a:r>
            <a:r>
              <a:rPr lang="en-IN" sz="6200" dirty="0" smtClean="0">
                <a:latin typeface="Calibri" panose="020F0502020204030204"/>
                <a:cs typeface="Calibri" panose="020F0502020204030204"/>
              </a:rPr>
              <a:t>is</a:t>
            </a:r>
            <a:r>
              <a:rPr lang="en-IN" sz="6200" spc="-2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open-source</a:t>
            </a:r>
            <a:endParaRPr lang="en-IN" sz="6200" dirty="0" smtClean="0">
              <a:latin typeface="Calibri" panose="020F0502020204030204"/>
              <a:cs typeface="Calibri" panose="020F0502020204030204"/>
            </a:endParaRPr>
          </a:p>
          <a:p>
            <a:pPr marL="533400" indent="-229235">
              <a:lnSpc>
                <a:spcPct val="100000"/>
              </a:lnSpc>
              <a:spcBef>
                <a:spcPts val="20"/>
              </a:spcBef>
              <a:buSzPct val="83000"/>
              <a:buFont typeface="Wingdings" panose="05000000000000000000"/>
              <a:buChar char=""/>
              <a:tabLst>
                <a:tab pos="533400" algn="l"/>
                <a:tab pos="534035" algn="l"/>
              </a:tabLst>
            </a:pPr>
            <a:r>
              <a:rPr lang="en-IN" sz="6200" spc="-5" dirty="0" smtClean="0">
                <a:latin typeface="Calibri" panose="020F0502020204030204"/>
                <a:cs typeface="Calibri" panose="020F0502020204030204"/>
              </a:rPr>
              <a:t>MySQL</a:t>
            </a:r>
            <a:r>
              <a:rPr lang="en-IN" sz="6200" spc="-40" dirty="0" smtClean="0">
                <a:latin typeface="Calibri" panose="020F0502020204030204"/>
                <a:cs typeface="Calibri" panose="020F0502020204030204"/>
              </a:rPr>
              <a:t> </a:t>
            </a:r>
            <a:r>
              <a:rPr lang="en-IN" sz="6200" dirty="0" smtClean="0">
                <a:latin typeface="Calibri" panose="020F0502020204030204"/>
                <a:cs typeface="Calibri" panose="020F0502020204030204"/>
              </a:rPr>
              <a:t>is</a:t>
            </a:r>
            <a:r>
              <a:rPr lang="en-IN" sz="6200" spc="-2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free</a:t>
            </a:r>
            <a:endParaRPr lang="en-IN" sz="6200" dirty="0" smtClean="0">
              <a:latin typeface="Calibri" panose="020F0502020204030204"/>
              <a:cs typeface="Calibri" panose="020F0502020204030204"/>
            </a:endParaRPr>
          </a:p>
          <a:p>
            <a:pPr marL="533400" indent="-229235">
              <a:lnSpc>
                <a:spcPct val="100000"/>
              </a:lnSpc>
              <a:spcBef>
                <a:spcPts val="40"/>
              </a:spcBef>
              <a:buSzPct val="83000"/>
              <a:buFont typeface="Wingdings" panose="05000000000000000000"/>
              <a:buChar char=""/>
              <a:tabLst>
                <a:tab pos="533400" algn="l"/>
                <a:tab pos="534035" algn="l"/>
              </a:tabLst>
            </a:pPr>
            <a:r>
              <a:rPr lang="en-IN" sz="6200" spc="-5" dirty="0" smtClean="0">
                <a:latin typeface="Calibri" panose="020F0502020204030204"/>
                <a:cs typeface="Calibri" panose="020F0502020204030204"/>
              </a:rPr>
              <a:t>MySQL</a:t>
            </a:r>
            <a:r>
              <a:rPr lang="en-IN" sz="6200" spc="-20" dirty="0" smtClean="0">
                <a:latin typeface="Calibri" panose="020F0502020204030204"/>
                <a:cs typeface="Calibri" panose="020F0502020204030204"/>
              </a:rPr>
              <a:t> </a:t>
            </a:r>
            <a:r>
              <a:rPr lang="en-IN" sz="6200" dirty="0" smtClean="0">
                <a:latin typeface="Calibri" panose="020F0502020204030204"/>
                <a:cs typeface="Calibri" panose="020F0502020204030204"/>
              </a:rPr>
              <a:t>is</a:t>
            </a:r>
            <a:r>
              <a:rPr lang="en-IN" sz="6200" spc="-5" dirty="0" smtClean="0">
                <a:latin typeface="Calibri" panose="020F0502020204030204"/>
                <a:cs typeface="Calibri" panose="020F0502020204030204"/>
              </a:rPr>
              <a:t> ideal </a:t>
            </a:r>
            <a:r>
              <a:rPr lang="en-IN" sz="6200" dirty="0" smtClean="0">
                <a:latin typeface="Calibri" panose="020F0502020204030204"/>
                <a:cs typeface="Calibri" panose="020F0502020204030204"/>
              </a:rPr>
              <a:t>for</a:t>
            </a:r>
            <a:r>
              <a:rPr lang="en-IN" sz="6200" spc="-25" dirty="0" smtClean="0">
                <a:latin typeface="Calibri" panose="020F0502020204030204"/>
                <a:cs typeface="Calibri" panose="020F0502020204030204"/>
              </a:rPr>
              <a:t> </a:t>
            </a:r>
            <a:r>
              <a:rPr lang="en-IN" sz="6200" spc="-5" dirty="0" smtClean="0">
                <a:latin typeface="Calibri" panose="020F0502020204030204"/>
                <a:cs typeface="Calibri" panose="020F0502020204030204"/>
              </a:rPr>
              <a:t>both</a:t>
            </a:r>
            <a:r>
              <a:rPr lang="en-IN" sz="620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small</a:t>
            </a:r>
            <a:r>
              <a:rPr lang="en-IN" sz="6200" spc="-15" dirty="0" smtClean="0">
                <a:latin typeface="Calibri" panose="020F0502020204030204"/>
                <a:cs typeface="Calibri" panose="020F0502020204030204"/>
              </a:rPr>
              <a:t> </a:t>
            </a:r>
            <a:r>
              <a:rPr lang="en-IN" sz="6200" dirty="0" smtClean="0">
                <a:latin typeface="Calibri" panose="020F0502020204030204"/>
                <a:cs typeface="Calibri" panose="020F0502020204030204"/>
              </a:rPr>
              <a:t>and </a:t>
            </a:r>
            <a:r>
              <a:rPr lang="en-IN" sz="6200" spc="-5" dirty="0" smtClean="0">
                <a:latin typeface="Calibri" panose="020F0502020204030204"/>
                <a:cs typeface="Calibri" panose="020F0502020204030204"/>
              </a:rPr>
              <a:t>large</a:t>
            </a:r>
            <a:r>
              <a:rPr lang="en-IN" sz="620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applications</a:t>
            </a:r>
            <a:endParaRPr lang="en-IN" sz="6200" dirty="0" smtClean="0">
              <a:latin typeface="Calibri" panose="020F0502020204030204"/>
              <a:cs typeface="Calibri" panose="020F0502020204030204"/>
            </a:endParaRPr>
          </a:p>
          <a:p>
            <a:pPr marL="533400" indent="-229235">
              <a:lnSpc>
                <a:spcPct val="100000"/>
              </a:lnSpc>
              <a:spcBef>
                <a:spcPts val="20"/>
              </a:spcBef>
              <a:buSzPct val="83000"/>
              <a:buFont typeface="Wingdings" panose="05000000000000000000"/>
              <a:buChar char=""/>
              <a:tabLst>
                <a:tab pos="533400" algn="l"/>
                <a:tab pos="534035" algn="l"/>
              </a:tabLst>
            </a:pPr>
            <a:r>
              <a:rPr lang="en-IN" sz="6200" spc="-5" dirty="0" smtClean="0">
                <a:latin typeface="Calibri" panose="020F0502020204030204"/>
                <a:cs typeface="Calibri" panose="020F0502020204030204"/>
              </a:rPr>
              <a:t>MySQL</a:t>
            </a:r>
            <a:r>
              <a:rPr lang="en-IN" sz="6200" spc="-20" dirty="0" smtClean="0">
                <a:latin typeface="Calibri" panose="020F0502020204030204"/>
                <a:cs typeface="Calibri" panose="020F0502020204030204"/>
              </a:rPr>
              <a:t> </a:t>
            </a:r>
            <a:r>
              <a:rPr lang="en-IN" sz="6200" dirty="0" smtClean="0">
                <a:latin typeface="Calibri" panose="020F0502020204030204"/>
                <a:cs typeface="Calibri" panose="020F0502020204030204"/>
              </a:rPr>
              <a:t>is</a:t>
            </a:r>
            <a:r>
              <a:rPr lang="en-IN" sz="6200" spc="5" dirty="0" smtClean="0">
                <a:latin typeface="Calibri" panose="020F0502020204030204"/>
                <a:cs typeface="Calibri" panose="020F0502020204030204"/>
              </a:rPr>
              <a:t> </a:t>
            </a:r>
            <a:r>
              <a:rPr lang="en-IN" sz="6200" spc="-5" dirty="0" smtClean="0">
                <a:latin typeface="Calibri" panose="020F0502020204030204"/>
                <a:cs typeface="Calibri" panose="020F0502020204030204"/>
              </a:rPr>
              <a:t>very</a:t>
            </a:r>
            <a:r>
              <a:rPr lang="en-IN" sz="6200" spc="-10" dirty="0" smtClean="0">
                <a:latin typeface="Calibri" panose="020F0502020204030204"/>
                <a:cs typeface="Calibri" panose="020F0502020204030204"/>
              </a:rPr>
              <a:t> </a:t>
            </a:r>
            <a:r>
              <a:rPr lang="en-IN" sz="6200" dirty="0" smtClean="0">
                <a:latin typeface="Calibri" panose="020F0502020204030204"/>
                <a:cs typeface="Calibri" panose="020F0502020204030204"/>
              </a:rPr>
              <a:t>fast,</a:t>
            </a:r>
            <a:r>
              <a:rPr lang="en-IN" sz="6200" spc="-3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reliable,</a:t>
            </a:r>
            <a:r>
              <a:rPr lang="en-IN" sz="6200" spc="-10" dirty="0" smtClean="0">
                <a:latin typeface="Calibri" panose="020F0502020204030204"/>
                <a:cs typeface="Calibri" panose="020F0502020204030204"/>
              </a:rPr>
              <a:t> </a:t>
            </a:r>
            <a:r>
              <a:rPr lang="en-IN" sz="6200" spc="-5" dirty="0" smtClean="0">
                <a:latin typeface="Calibri" panose="020F0502020204030204"/>
                <a:cs typeface="Calibri" panose="020F0502020204030204"/>
              </a:rPr>
              <a:t>scalable,</a:t>
            </a:r>
            <a:r>
              <a:rPr lang="en-IN" sz="6200" spc="-15" dirty="0" smtClean="0">
                <a:latin typeface="Calibri" panose="020F0502020204030204"/>
                <a:cs typeface="Calibri" panose="020F0502020204030204"/>
              </a:rPr>
              <a:t> </a:t>
            </a:r>
            <a:r>
              <a:rPr lang="en-IN" sz="6200" dirty="0" smtClean="0">
                <a:latin typeface="Calibri" panose="020F0502020204030204"/>
                <a:cs typeface="Calibri" panose="020F0502020204030204"/>
              </a:rPr>
              <a:t>and </a:t>
            </a:r>
            <a:r>
              <a:rPr lang="en-IN" sz="6200" spc="-5" dirty="0" smtClean="0">
                <a:latin typeface="Calibri" panose="020F0502020204030204"/>
                <a:cs typeface="Calibri" panose="020F0502020204030204"/>
              </a:rPr>
              <a:t>easy</a:t>
            </a:r>
            <a:r>
              <a:rPr lang="en-IN" sz="6200" spc="-20" dirty="0" smtClean="0">
                <a:latin typeface="Calibri" panose="020F0502020204030204"/>
                <a:cs typeface="Calibri" panose="020F0502020204030204"/>
              </a:rPr>
              <a:t> </a:t>
            </a:r>
            <a:r>
              <a:rPr lang="en-IN" sz="6200" dirty="0" smtClean="0">
                <a:latin typeface="Calibri" panose="020F0502020204030204"/>
                <a:cs typeface="Calibri" panose="020F0502020204030204"/>
              </a:rPr>
              <a:t>to</a:t>
            </a:r>
            <a:r>
              <a:rPr lang="en-IN" sz="6200" spc="-30" dirty="0" smtClean="0">
                <a:latin typeface="Calibri" panose="020F0502020204030204"/>
                <a:cs typeface="Calibri" panose="020F0502020204030204"/>
              </a:rPr>
              <a:t> </a:t>
            </a:r>
            <a:r>
              <a:rPr lang="en-IN" sz="6200" dirty="0" smtClean="0">
                <a:latin typeface="Calibri" panose="020F0502020204030204"/>
                <a:cs typeface="Calibri" panose="020F0502020204030204"/>
              </a:rPr>
              <a:t>use</a:t>
            </a:r>
          </a:p>
          <a:p>
            <a:pPr marL="533400" indent="-229235">
              <a:lnSpc>
                <a:spcPct val="100000"/>
              </a:lnSpc>
              <a:spcBef>
                <a:spcPts val="25"/>
              </a:spcBef>
              <a:buSzPct val="83000"/>
              <a:buFont typeface="Wingdings" panose="05000000000000000000"/>
              <a:buChar char=""/>
              <a:tabLst>
                <a:tab pos="533400" algn="l"/>
                <a:tab pos="534035" algn="l"/>
              </a:tabLst>
            </a:pPr>
            <a:r>
              <a:rPr lang="en-IN" sz="6200" spc="-5" dirty="0" smtClean="0">
                <a:latin typeface="Calibri" panose="020F0502020204030204"/>
                <a:cs typeface="Calibri" panose="020F0502020204030204"/>
              </a:rPr>
              <a:t>MySQL</a:t>
            </a:r>
            <a:r>
              <a:rPr lang="en-IN" sz="6200" spc="-30" dirty="0" smtClean="0">
                <a:latin typeface="Calibri" panose="020F0502020204030204"/>
                <a:cs typeface="Calibri" panose="020F0502020204030204"/>
              </a:rPr>
              <a:t> </a:t>
            </a:r>
            <a:r>
              <a:rPr lang="en-IN" sz="6200" dirty="0" smtClean="0">
                <a:latin typeface="Calibri" panose="020F0502020204030204"/>
                <a:cs typeface="Calibri" panose="020F0502020204030204"/>
              </a:rPr>
              <a:t>is</a:t>
            </a:r>
            <a:r>
              <a:rPr lang="en-IN" sz="6200" spc="-35" dirty="0" smtClean="0">
                <a:latin typeface="Calibri" panose="020F0502020204030204"/>
                <a:cs typeface="Calibri" panose="020F0502020204030204"/>
              </a:rPr>
              <a:t> </a:t>
            </a:r>
            <a:r>
              <a:rPr lang="en-IN" sz="6200" spc="-5" dirty="0" smtClean="0">
                <a:latin typeface="Calibri" panose="020F0502020204030204"/>
                <a:cs typeface="Calibri" panose="020F0502020204030204"/>
              </a:rPr>
              <a:t>cross-platform</a:t>
            </a:r>
            <a:endParaRPr lang="en-IN" sz="6200" dirty="0" smtClean="0">
              <a:latin typeface="Calibri" panose="020F0502020204030204"/>
              <a:cs typeface="Calibri" panose="020F0502020204030204"/>
            </a:endParaRPr>
          </a:p>
          <a:p>
            <a:endParaRPr lang="en-IN" sz="6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936104"/>
          </a:xfrm>
        </p:spPr>
        <p:txBody>
          <a:bodyPr>
            <a:normAutofit/>
          </a:bodyPr>
          <a:lstStyle/>
          <a:p>
            <a:r>
              <a:rPr lang="en-IN" dirty="0" smtClean="0"/>
              <a:t>Screenshorts:</a:t>
            </a:r>
            <a:endParaRPr lang="en-IN"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395536" y="1772816"/>
            <a:ext cx="8229600" cy="4400014"/>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Step2:</a:t>
            </a:r>
            <a:endParaRPr lang="en-IN"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Step3:</a:t>
            </a:r>
            <a:endParaRPr lang="en-IN" dirty="0"/>
          </a:p>
        </p:txBody>
      </p:sp>
      <p:pic>
        <p:nvPicPr>
          <p:cNvPr id="10242"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 4:</a:t>
            </a:r>
            <a:endParaRPr lang="en-IN" dirty="0"/>
          </a:p>
        </p:txBody>
      </p:sp>
      <p:pic>
        <p:nvPicPr>
          <p:cNvPr id="11266"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Step5:</a:t>
            </a:r>
            <a:endParaRPr lang="en-IN" sz="4000" dirty="0"/>
          </a:p>
        </p:txBody>
      </p:sp>
      <p:pic>
        <p:nvPicPr>
          <p:cNvPr id="12290"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Step6:</a:t>
            </a:r>
            <a:endParaRPr lang="en-IN" sz="4000" dirty="0"/>
          </a:p>
        </p:txBody>
      </p:sp>
      <p:pic>
        <p:nvPicPr>
          <p:cNvPr id="13314"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Step7:</a:t>
            </a:r>
            <a:endParaRPr lang="en-IN" sz="4000" dirty="0"/>
          </a:p>
        </p:txBody>
      </p:sp>
      <p:pic>
        <p:nvPicPr>
          <p:cNvPr id="14338"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Step8:</a:t>
            </a:r>
            <a:endParaRPr lang="en-IN" sz="4000" dirty="0"/>
          </a:p>
        </p:txBody>
      </p:sp>
      <p:pic>
        <p:nvPicPr>
          <p:cNvPr id="15362"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CONTENTS:</a:t>
            </a:r>
            <a:endParaRPr lang="en-IN" sz="4000" dirty="0"/>
          </a:p>
        </p:txBody>
      </p:sp>
      <p:sp>
        <p:nvSpPr>
          <p:cNvPr id="3" name="Content Placeholder 2"/>
          <p:cNvSpPr>
            <a:spLocks noGrp="1"/>
          </p:cNvSpPr>
          <p:nvPr>
            <p:ph idx="1"/>
          </p:nvPr>
        </p:nvSpPr>
        <p:spPr/>
        <p:txBody>
          <a:bodyPr/>
          <a:lstStyle/>
          <a:p>
            <a:r>
              <a:rPr lang="en-IN" sz="2000" dirty="0" smtClean="0"/>
              <a:t>Introduction</a:t>
            </a:r>
          </a:p>
          <a:p>
            <a:r>
              <a:rPr lang="en-IN" sz="2000" dirty="0" smtClean="0"/>
              <a:t>Objective</a:t>
            </a:r>
          </a:p>
          <a:p>
            <a:r>
              <a:rPr lang="en-IN" sz="2000" dirty="0" smtClean="0"/>
              <a:t>Software requirements</a:t>
            </a:r>
          </a:p>
          <a:p>
            <a:r>
              <a:rPr lang="en-IN" sz="2000" dirty="0" smtClean="0"/>
              <a:t>System overview and snapshots</a:t>
            </a:r>
          </a:p>
          <a:p>
            <a:r>
              <a:rPr lang="en-IN" sz="2000" dirty="0" smtClean="0"/>
              <a:t>Conclusion</a:t>
            </a:r>
            <a:r>
              <a:rPr lang="en-IN" dirty="0" smtClean="0"/>
              <a:t>.</a:t>
            </a:r>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Step9:</a:t>
            </a:r>
            <a:endParaRPr lang="en-IN" sz="4000" dirty="0"/>
          </a:p>
        </p:txBody>
      </p:sp>
      <p:pic>
        <p:nvPicPr>
          <p:cNvPr id="16386"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Step10:</a:t>
            </a:r>
            <a:endParaRPr lang="en-IN" sz="4000"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Step11:</a:t>
            </a:r>
            <a:endParaRPr lang="en-IN" sz="4000" dirty="0"/>
          </a:p>
        </p:txBody>
      </p:sp>
      <p:pic>
        <p:nvPicPr>
          <p:cNvPr id="18434"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Step12:</a:t>
            </a:r>
            <a:endParaRPr lang="en-IN" sz="4000" dirty="0"/>
          </a:p>
        </p:txBody>
      </p:sp>
      <p:pic>
        <p:nvPicPr>
          <p:cNvPr id="19458"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Step13:</a:t>
            </a:r>
            <a:endParaRPr lang="en-IN" sz="4000" dirty="0"/>
          </a:p>
        </p:txBody>
      </p:sp>
      <p:pic>
        <p:nvPicPr>
          <p:cNvPr id="20482"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Step14:</a:t>
            </a:r>
            <a:endParaRPr lang="en-IN" sz="4000" dirty="0"/>
          </a:p>
        </p:txBody>
      </p:sp>
      <p:pic>
        <p:nvPicPr>
          <p:cNvPr id="21506"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Step15:</a:t>
            </a:r>
            <a:endParaRPr lang="en-IN" sz="4000" dirty="0"/>
          </a:p>
        </p:txBody>
      </p:sp>
      <p:pic>
        <p:nvPicPr>
          <p:cNvPr id="22530"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Step16:</a:t>
            </a:r>
            <a:endParaRPr lang="en-IN" sz="4000" dirty="0"/>
          </a:p>
        </p:txBody>
      </p:sp>
      <p:pic>
        <p:nvPicPr>
          <p:cNvPr id="23554"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Step17:</a:t>
            </a:r>
            <a:endParaRPr lang="en-IN" sz="4000" dirty="0"/>
          </a:p>
        </p:txBody>
      </p:sp>
      <p:pic>
        <p:nvPicPr>
          <p:cNvPr id="24578"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Step18:</a:t>
            </a:r>
            <a:endParaRPr lang="en-IN" sz="4000" dirty="0"/>
          </a:p>
        </p:txBody>
      </p:sp>
      <p:pic>
        <p:nvPicPr>
          <p:cNvPr id="25602"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dirty="0" smtClean="0"/>
              <a:t>INTRODUCTION:</a:t>
            </a:r>
            <a:br>
              <a:rPr lang="en-IN" sz="4000" dirty="0" smtClean="0"/>
            </a:br>
            <a:endParaRPr lang="en-IN" sz="4000" dirty="0"/>
          </a:p>
        </p:txBody>
      </p:sp>
      <p:sp>
        <p:nvSpPr>
          <p:cNvPr id="3" name="Content Placeholder 2"/>
          <p:cNvSpPr>
            <a:spLocks noGrp="1"/>
          </p:cNvSpPr>
          <p:nvPr>
            <p:ph idx="1"/>
          </p:nvPr>
        </p:nvSpPr>
        <p:spPr/>
        <p:txBody>
          <a:bodyPr>
            <a:normAutofit/>
          </a:bodyPr>
          <a:lstStyle/>
          <a:p>
            <a:r>
              <a:rPr lang="en-IN" sz="2000" dirty="0" smtClean="0"/>
              <a:t>The project  “Online book store application” is developed using  SpringBoot Framework .</a:t>
            </a:r>
          </a:p>
          <a:p>
            <a:r>
              <a:rPr lang="en-IN" sz="2000" dirty="0" smtClean="0"/>
              <a:t>In this online book store application is used to Entity ,Controller,Repository,Service classes by using springboot framework.</a:t>
            </a:r>
          </a:p>
          <a:p>
            <a:r>
              <a:rPr lang="en-IN" sz="2000" dirty="0" smtClean="0"/>
              <a:t>It is an online web application where the customer can purchase books online. Which is mainly focuses on web browser that customer can search for a book by its title or author. we used inserting, deleting, updating and getting all information in this online bookstore application itself.</a:t>
            </a:r>
          </a:p>
          <a:p>
            <a:pPr>
              <a:buNone/>
            </a:pP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Step19:</a:t>
            </a:r>
            <a:endParaRPr lang="en-IN" sz="4000" dirty="0"/>
          </a:p>
        </p:txBody>
      </p:sp>
      <p:pic>
        <p:nvPicPr>
          <p:cNvPr id="26626"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Step20:</a:t>
            </a:r>
            <a:endParaRPr lang="en-IN" sz="4000"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Step21:</a:t>
            </a:r>
            <a:endParaRPr lang="en-IN" sz="4000" dirty="0"/>
          </a:p>
        </p:txBody>
      </p:sp>
      <p:pic>
        <p:nvPicPr>
          <p:cNvPr id="28674" name="Picture 2"/>
          <p:cNvPicPr>
            <a:picLocks noGrp="1" noChangeAspect="1" noChangeArrowheads="1"/>
          </p:cNvPicPr>
          <p:nvPr>
            <p:ph idx="1"/>
          </p:nvPr>
        </p:nvPicPr>
        <p:blipFill>
          <a:blip r:embed="rId2" cstate="print"/>
          <a:srcRect/>
          <a:stretch>
            <a:fillRect/>
          </a:stretch>
        </p:blipFill>
        <p:spPr bwMode="auto">
          <a:xfrm>
            <a:off x="664851" y="1935163"/>
            <a:ext cx="7814297" cy="4389437"/>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smtClean="0"/>
              <a:t>Annotations</a:t>
            </a:r>
            <a:r>
              <a:rPr lang="en-IN" dirty="0" smtClean="0"/>
              <a:t>:</a:t>
            </a:r>
            <a:endParaRPr lang="en-IN" dirty="0"/>
          </a:p>
        </p:txBody>
      </p:sp>
      <p:sp>
        <p:nvSpPr>
          <p:cNvPr id="3" name="Content Placeholder 2"/>
          <p:cNvSpPr>
            <a:spLocks noGrp="1"/>
          </p:cNvSpPr>
          <p:nvPr>
            <p:ph idx="1"/>
          </p:nvPr>
        </p:nvSpPr>
        <p:spPr/>
        <p:txBody>
          <a:bodyPr>
            <a:normAutofit fontScale="92500" lnSpcReduction="10000"/>
          </a:bodyPr>
          <a:lstStyle/>
          <a:p>
            <a:pPr>
              <a:buNone/>
            </a:pPr>
            <a:r>
              <a:rPr lang="en-IN" b="1" dirty="0" smtClean="0"/>
              <a:t>1</a:t>
            </a:r>
            <a:r>
              <a:rPr lang="en-IN" sz="2200" b="1" dirty="0" smtClean="0"/>
              <a:t>.@Service: </a:t>
            </a:r>
          </a:p>
          <a:p>
            <a:r>
              <a:rPr lang="en-IN" sz="2200" dirty="0" smtClean="0"/>
              <a:t>We mark beans with @Service to indicate that they're holding the business logic. Besides being used in the service layer, there isn't any other special use for this annotation. </a:t>
            </a:r>
          </a:p>
          <a:p>
            <a:pPr>
              <a:buNone/>
            </a:pPr>
            <a:r>
              <a:rPr lang="en-IN" sz="2200" b="1" dirty="0" smtClean="0"/>
              <a:t>2. @Repository: </a:t>
            </a:r>
          </a:p>
          <a:p>
            <a:r>
              <a:rPr lang="en-IN" sz="2200" dirty="0" smtClean="0"/>
              <a:t>The @Repository’s job is to catch persistence-specific exceptions and re-throw them as one of spring’s unified unchecked exceptions. </a:t>
            </a:r>
          </a:p>
          <a:p>
            <a:pPr>
              <a:buNone/>
            </a:pPr>
            <a:r>
              <a:rPr lang="en-IN" sz="2200" b="1" dirty="0" smtClean="0"/>
              <a:t>3. @RestController: </a:t>
            </a:r>
          </a:p>
          <a:p>
            <a:r>
              <a:rPr lang="en-IN" sz="2200" dirty="0" smtClean="0"/>
              <a:t>The @RestController annotation is a convenience annotation that is itself annotated with @Controller and @ResponseBody.It is used to create RESTful web services using Spring MVC. Spring Rest Controller takes care of mapping request data to the defined request handler method. </a:t>
            </a:r>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340768"/>
            <a:ext cx="8229600" cy="4389120"/>
          </a:xfrm>
        </p:spPr>
        <p:txBody>
          <a:bodyPr>
            <a:normAutofit fontScale="92500" lnSpcReduction="10000"/>
          </a:bodyPr>
          <a:lstStyle/>
          <a:p>
            <a:pPr>
              <a:buNone/>
            </a:pPr>
            <a:r>
              <a:rPr lang="en-IN" sz="2000" b="1" dirty="0" smtClean="0"/>
              <a:t>4. @Autowired: </a:t>
            </a:r>
          </a:p>
          <a:p>
            <a:r>
              <a:rPr lang="en-IN" sz="2000" dirty="0" smtClean="0"/>
              <a:t>The spring framework enables automatic dependency injection. In other words, by declaring all the bean dependencies in a spring configuration file, Spring container can autowire relationships between collaborating beans. This is called spring bean autowiring. </a:t>
            </a:r>
          </a:p>
          <a:p>
            <a:pPr>
              <a:buNone/>
            </a:pPr>
            <a:r>
              <a:rPr lang="en-IN" sz="2000" b="1" dirty="0" smtClean="0"/>
              <a:t>5. @GetMapping: </a:t>
            </a:r>
          </a:p>
          <a:p>
            <a:r>
              <a:rPr lang="en-IN" sz="2000" dirty="0" smtClean="0"/>
              <a:t>The @GetMapping annotation is a specialized version of @RequestMapping annotation that acts as a shortcut for @RequestMapping (method = RequestMethod.GET). </a:t>
            </a:r>
          </a:p>
          <a:p>
            <a:pPr>
              <a:buNone/>
            </a:pPr>
            <a:r>
              <a:rPr lang="en-IN" sz="2000" b="1" dirty="0" smtClean="0"/>
              <a:t>6. @PostMapping: </a:t>
            </a:r>
          </a:p>
          <a:p>
            <a:r>
              <a:rPr lang="en-IN" sz="2000" dirty="0" smtClean="0"/>
              <a:t>The @PostMapping is specialized version of @RequestMapping annotation that acts as a shortcut for @RequestMapping (method = RequestMethod.POST). The @PostMapping annotated methods in the @Controller annotated classes handle the HTTP POST requests matched with given URI expression. </a:t>
            </a:r>
          </a:p>
          <a:p>
            <a:endParaRPr lang="en-IN"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68760"/>
            <a:ext cx="8229600" cy="5400600"/>
          </a:xfrm>
        </p:spPr>
        <p:txBody>
          <a:bodyPr>
            <a:noAutofit/>
          </a:bodyPr>
          <a:lstStyle/>
          <a:p>
            <a:pPr>
              <a:buNone/>
            </a:pPr>
            <a:r>
              <a:rPr lang="en-IN" sz="2000" b="1" dirty="0" smtClean="0"/>
              <a:t>7. @PutMapping: </a:t>
            </a:r>
          </a:p>
          <a:p>
            <a:r>
              <a:rPr lang="en-IN" sz="2000" dirty="0" smtClean="0"/>
              <a:t>The @PutMapping is used to update/modify the resource so the @PutMapping annotation is used for mapping HTTP PUT requests onto specific handler methods. Specifically, @PutMapping is a composed annotation that acts as a shortcut for @RequestMapping (method = RequestMethod.PUT). </a:t>
            </a:r>
          </a:p>
          <a:p>
            <a:pPr>
              <a:buNone/>
            </a:pPr>
            <a:r>
              <a:rPr lang="en-IN" sz="2000" b="1" dirty="0" smtClean="0"/>
              <a:t>8.@DeleteMapping: </a:t>
            </a:r>
          </a:p>
          <a:p>
            <a:r>
              <a:rPr lang="en-IN" sz="2000" dirty="0" smtClean="0"/>
              <a:t>The @DeleteMapping annotation maps HTTP DELETE requests onto specific handler methods. It is a composed annotation that acts as a shortcut for @RequestMapping (method = RequestMethod.DELETE). </a:t>
            </a:r>
          </a:p>
          <a:p>
            <a:pPr>
              <a:buNone/>
            </a:pPr>
            <a:r>
              <a:rPr lang="en-IN" sz="2000" b="1" dirty="0" smtClean="0"/>
              <a:t>9.@OneToMany: </a:t>
            </a:r>
          </a:p>
          <a:p>
            <a:r>
              <a:rPr lang="en-IN" sz="2000" dirty="0" smtClean="0"/>
              <a:t>A one-to-many relationship between two entities is defined by using the @OneToMany annotation in Spring Data JPA. It declares the mappedBy element to indicate the entity that owns the bidirectional relationship. Usually, the child entity is one that owns the relationship and the parent entity contains the @OneToMany annotation.</a:t>
            </a:r>
          </a:p>
        </p:txBody>
      </p:sp>
      <p:sp>
        <p:nvSpPr>
          <p:cNvPr id="4" name="Rectangle 3"/>
          <p:cNvSpPr/>
          <p:nvPr/>
        </p:nvSpPr>
        <p:spPr>
          <a:xfrm>
            <a:off x="2286000" y="-218152"/>
            <a:ext cx="4572000" cy="369332"/>
          </a:xfrm>
          <a:prstGeom prst="rect">
            <a:avLst/>
          </a:prstGeom>
        </p:spPr>
        <p:txBody>
          <a:bodyPr>
            <a:spAutoFit/>
          </a:bodyPr>
          <a:lstStyle/>
          <a:p>
            <a:pPr lvl="0" fontAlgn="base"/>
            <a:r>
              <a:rPr lang="en-US" dirty="0" smtClean="0"/>
              <a:t>. </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916832"/>
            <a:ext cx="8229600" cy="4389120"/>
          </a:xfrm>
        </p:spPr>
        <p:txBody>
          <a:bodyPr>
            <a:normAutofit fontScale="70000" lnSpcReduction="20000"/>
          </a:bodyPr>
          <a:lstStyle/>
          <a:p>
            <a:pPr>
              <a:buNone/>
            </a:pPr>
            <a:r>
              <a:rPr lang="en-IN" b="1" dirty="0" smtClean="0"/>
              <a:t>11.@generatedValue: </a:t>
            </a:r>
          </a:p>
          <a:p>
            <a:r>
              <a:rPr lang="en-IN" dirty="0" smtClean="0"/>
              <a:t>Marking a field with the @GeneratedValue annotation specifies that a value will be automatically generated for that field. This is primarily intended for primary key fields but Object DB also supports this annotation for non-key numeric persistent fields as well. </a:t>
            </a:r>
          </a:p>
          <a:p>
            <a:pPr>
              <a:buNone/>
            </a:pPr>
            <a:r>
              <a:rPr lang="en-IN" b="1" dirty="0" smtClean="0"/>
              <a:t>12.@entity: </a:t>
            </a:r>
          </a:p>
          <a:p>
            <a:r>
              <a:rPr lang="en-IN" dirty="0" smtClean="0"/>
              <a:t>The @Entity annotation specifies that the class is an entity and is mapped to a database table. The @Table annotation specifies the name of the database table to be used for mapping. Database Table </a:t>
            </a:r>
          </a:p>
          <a:p>
            <a:pPr>
              <a:buNone/>
            </a:pPr>
            <a:r>
              <a:rPr lang="en-IN" b="1" dirty="0" smtClean="0"/>
              <a:t>13.@one to one: </a:t>
            </a:r>
          </a:p>
          <a:p>
            <a:r>
              <a:rPr lang="en-IN" dirty="0" smtClean="0"/>
              <a:t>One-to-One relationship in JPA, each entity instance is related to a single instance of another entity. It means each row of one entity is referred to one and only one row of another entity. </a:t>
            </a:r>
          </a:p>
          <a:p>
            <a:pPr>
              <a:buNone/>
            </a:pPr>
            <a:r>
              <a:rPr lang="en-IN" b="1" dirty="0" smtClean="0"/>
              <a:t>14. @Many to Many: </a:t>
            </a:r>
          </a:p>
          <a:p>
            <a:r>
              <a:rPr lang="en-IN" dirty="0" smtClean="0"/>
              <a:t>A relationship is a connection between two types of entities. In the case of a many-to-many relationship, both sides can relate to multiple instances of the other side. </a:t>
            </a:r>
          </a:p>
          <a:p>
            <a:pPr>
              <a:buNone/>
            </a:pP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Database Table Design:</a:t>
            </a:r>
            <a:endParaRPr lang="en-IN" sz="4000" dirty="0"/>
          </a:p>
        </p:txBody>
      </p:sp>
      <p:sp>
        <p:nvSpPr>
          <p:cNvPr id="3" name="Content Placeholder 2"/>
          <p:cNvSpPr>
            <a:spLocks noGrp="1"/>
          </p:cNvSpPr>
          <p:nvPr>
            <p:ph idx="1"/>
          </p:nvPr>
        </p:nvSpPr>
        <p:spPr/>
        <p:txBody>
          <a:bodyPr/>
          <a:lstStyle/>
          <a:p>
            <a:r>
              <a:rPr lang="en-IN" dirty="0" smtClean="0"/>
              <a:t>Authors table:</a:t>
            </a:r>
          </a:p>
          <a:p>
            <a:pPr>
              <a:buNone/>
            </a:pPr>
            <a:r>
              <a:rPr lang="en-IN" dirty="0" smtClean="0"/>
              <a:t>              </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1895475" y="2805113"/>
            <a:ext cx="5353050" cy="2784127"/>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smtClean="0"/>
              <a:t>Books Table:</a:t>
            </a:r>
          </a:p>
          <a:p>
            <a:pPr>
              <a:buNone/>
            </a:pPr>
            <a:r>
              <a:rPr lang="en-IN" dirty="0" smtClean="0"/>
              <a:t>                 </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2047875" y="2780927"/>
            <a:ext cx="5048250" cy="3024337"/>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smtClean="0"/>
              <a:t>Customers Table:</a:t>
            </a:r>
          </a:p>
          <a:p>
            <a:pPr>
              <a:buNone/>
            </a:pPr>
            <a:r>
              <a:rPr lang="en-IN" dirty="0" smtClean="0"/>
              <a:t>                   </a:t>
            </a:r>
            <a:endParaRPr lang="en-IN" dirty="0"/>
          </a:p>
        </p:txBody>
      </p:sp>
      <p:pic>
        <p:nvPicPr>
          <p:cNvPr id="3074" name="Picture 2"/>
          <p:cNvPicPr>
            <a:picLocks noChangeAspect="1" noChangeArrowheads="1"/>
          </p:cNvPicPr>
          <p:nvPr/>
        </p:nvPicPr>
        <p:blipFill>
          <a:blip r:embed="rId2" cstate="print"/>
          <a:srcRect/>
          <a:stretch>
            <a:fillRect/>
          </a:stretch>
        </p:blipFill>
        <p:spPr bwMode="auto">
          <a:xfrm>
            <a:off x="2181225" y="2471738"/>
            <a:ext cx="4781550" cy="4053606"/>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Author Module:</a:t>
            </a:r>
            <a:endParaRPr lang="en-IN" sz="4000" dirty="0"/>
          </a:p>
        </p:txBody>
      </p:sp>
      <p:sp>
        <p:nvSpPr>
          <p:cNvPr id="3" name="Content Placeholder 2"/>
          <p:cNvSpPr>
            <a:spLocks noGrp="1"/>
          </p:cNvSpPr>
          <p:nvPr>
            <p:ph idx="1"/>
          </p:nvPr>
        </p:nvSpPr>
        <p:spPr/>
        <p:txBody>
          <a:bodyPr/>
          <a:lstStyle/>
          <a:p>
            <a:pPr>
              <a:buNone/>
            </a:pPr>
            <a:endParaRPr lang="en-IN" dirty="0" smtClean="0"/>
          </a:p>
          <a:p>
            <a:r>
              <a:rPr lang="en-IN" sz="2000" dirty="0" smtClean="0"/>
              <a:t>In the Author module we can perform : </a:t>
            </a:r>
          </a:p>
          <a:p>
            <a:r>
              <a:rPr lang="en-IN" sz="2000" dirty="0" smtClean="0"/>
              <a:t>We can add new records. </a:t>
            </a:r>
          </a:p>
          <a:p>
            <a:r>
              <a:rPr lang="en-IN" sz="2000" dirty="0" smtClean="0"/>
              <a:t>Fetch customer record by author id. </a:t>
            </a:r>
          </a:p>
          <a:p>
            <a:r>
              <a:rPr lang="en-IN" sz="2000" dirty="0" smtClean="0"/>
              <a:t>Fetch all customer records. </a:t>
            </a:r>
          </a:p>
          <a:p>
            <a:r>
              <a:rPr lang="en-IN" sz="2000" dirty="0" smtClean="0"/>
              <a:t>Fetch all book records. </a:t>
            </a:r>
          </a:p>
          <a:p>
            <a:r>
              <a:rPr lang="en-IN" sz="2000" dirty="0" smtClean="0"/>
              <a:t>Fetch all author records. </a:t>
            </a:r>
          </a:p>
          <a:p>
            <a:r>
              <a:rPr lang="en-IN" sz="2000" dirty="0" smtClean="0"/>
              <a:t>Fetch all publisher records. </a:t>
            </a: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smtClean="0"/>
              <a:t>Orders Table:</a:t>
            </a:r>
          </a:p>
          <a:p>
            <a:pPr>
              <a:buNone/>
            </a:pPr>
            <a:r>
              <a:rPr lang="en-IN" dirty="0" smtClean="0"/>
              <a:t>               </a:t>
            </a:r>
            <a:endParaRPr lang="en-IN" dirty="0"/>
          </a:p>
        </p:txBody>
      </p:sp>
      <p:pic>
        <p:nvPicPr>
          <p:cNvPr id="4098" name="Picture 2"/>
          <p:cNvPicPr>
            <a:picLocks noChangeAspect="1" noChangeArrowheads="1"/>
          </p:cNvPicPr>
          <p:nvPr/>
        </p:nvPicPr>
        <p:blipFill>
          <a:blip r:embed="rId2" cstate="print"/>
          <a:srcRect/>
          <a:stretch>
            <a:fillRect/>
          </a:stretch>
        </p:blipFill>
        <p:spPr bwMode="auto">
          <a:xfrm>
            <a:off x="2405063" y="2486024"/>
            <a:ext cx="4333875" cy="3535263"/>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smtClean="0"/>
              <a:t>Publishers Table:</a:t>
            </a:r>
          </a:p>
          <a:p>
            <a:pPr>
              <a:buNone/>
            </a:pPr>
            <a:r>
              <a:rPr lang="en-IN" dirty="0" smtClean="0"/>
              <a:t>                      </a:t>
            </a:r>
            <a:endParaRPr lang="en-IN" dirty="0"/>
          </a:p>
        </p:txBody>
      </p:sp>
      <p:pic>
        <p:nvPicPr>
          <p:cNvPr id="5122" name="Picture 2"/>
          <p:cNvPicPr>
            <a:picLocks noChangeAspect="1" noChangeArrowheads="1"/>
          </p:cNvPicPr>
          <p:nvPr/>
        </p:nvPicPr>
        <p:blipFill>
          <a:blip r:embed="rId2" cstate="print"/>
          <a:srcRect/>
          <a:stretch>
            <a:fillRect/>
          </a:stretch>
        </p:blipFill>
        <p:spPr bwMode="auto">
          <a:xfrm>
            <a:off x="1938338" y="2805113"/>
            <a:ext cx="5267325" cy="213605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CONCLUSION:</a:t>
            </a:r>
            <a:endParaRPr lang="en-IN" sz="4000" dirty="0"/>
          </a:p>
        </p:txBody>
      </p:sp>
      <p:sp>
        <p:nvSpPr>
          <p:cNvPr id="3" name="Content Placeholder 2"/>
          <p:cNvSpPr>
            <a:spLocks noGrp="1"/>
          </p:cNvSpPr>
          <p:nvPr>
            <p:ph idx="1"/>
          </p:nvPr>
        </p:nvSpPr>
        <p:spPr/>
        <p:txBody>
          <a:bodyPr/>
          <a:lstStyle/>
          <a:p>
            <a:pPr>
              <a:buNone/>
            </a:pPr>
            <a:r>
              <a:rPr lang="en-IN" dirty="0" smtClean="0"/>
              <a:t>Online Bookstore Application makes customer jobs more accessible by giving them an easy place to find and sort information.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endParaRPr lang="en-IN" dirty="0"/>
          </a:p>
        </p:txBody>
      </p:sp>
      <p:sp>
        <p:nvSpPr>
          <p:cNvPr id="3" name="Content Placeholder 2"/>
          <p:cNvSpPr>
            <a:spLocks noGrp="1"/>
          </p:cNvSpPr>
          <p:nvPr>
            <p:ph idx="1"/>
          </p:nvPr>
        </p:nvSpPr>
        <p:spPr/>
        <p:txBody>
          <a:bodyPr>
            <a:normAutofit/>
          </a:bodyPr>
          <a:lstStyle/>
          <a:p>
            <a:pPr algn="ctr">
              <a:buNone/>
            </a:pPr>
            <a:endParaRPr lang="en-IN" sz="4000" dirty="0" smtClean="0"/>
          </a:p>
          <a:p>
            <a:pPr algn="ctr">
              <a:buNone/>
            </a:pPr>
            <a:endParaRPr lang="en-IN" sz="4000" dirty="0" smtClean="0"/>
          </a:p>
          <a:p>
            <a:pPr algn="ctr">
              <a:buNone/>
            </a:pPr>
            <a:r>
              <a:rPr lang="en-IN" sz="4000" dirty="0" smtClean="0"/>
              <a:t>Thank you..!</a:t>
            </a:r>
            <a:endParaRPr lang="en-IN"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Books Module:</a:t>
            </a:r>
            <a:endParaRPr lang="en-IN" sz="4000" dirty="0"/>
          </a:p>
        </p:txBody>
      </p:sp>
      <p:sp>
        <p:nvSpPr>
          <p:cNvPr id="3" name="Content Placeholder 2"/>
          <p:cNvSpPr>
            <a:spLocks noGrp="1"/>
          </p:cNvSpPr>
          <p:nvPr>
            <p:ph idx="1"/>
          </p:nvPr>
        </p:nvSpPr>
        <p:spPr/>
        <p:txBody>
          <a:bodyPr>
            <a:normAutofit/>
          </a:bodyPr>
          <a:lstStyle/>
          <a:p>
            <a:endParaRPr lang="en-IN" sz="2000" dirty="0" smtClean="0"/>
          </a:p>
          <a:p>
            <a:r>
              <a:rPr lang="en-IN" sz="2000" dirty="0" smtClean="0"/>
              <a:t>In the Books Module we have book Id, Title, ISBN, Genre and Price. </a:t>
            </a:r>
          </a:p>
          <a:p>
            <a:r>
              <a:rPr lang="en-IN" sz="2000" dirty="0" smtClean="0"/>
              <a:t> We can register books by using Book Id. </a:t>
            </a:r>
          </a:p>
          <a:p>
            <a:r>
              <a:rPr lang="en-IN" sz="2000" dirty="0" smtClean="0"/>
              <a:t>Books can easily add, update, delete by using book service. </a:t>
            </a:r>
          </a:p>
          <a:p>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Customers Module:</a:t>
            </a:r>
            <a:endParaRPr lang="en-IN" sz="4000" dirty="0"/>
          </a:p>
        </p:txBody>
      </p:sp>
      <p:sp>
        <p:nvSpPr>
          <p:cNvPr id="3" name="Content Placeholder 2"/>
          <p:cNvSpPr>
            <a:spLocks noGrp="1"/>
          </p:cNvSpPr>
          <p:nvPr>
            <p:ph idx="1"/>
          </p:nvPr>
        </p:nvSpPr>
        <p:spPr/>
        <p:txBody>
          <a:bodyPr>
            <a:normAutofit/>
          </a:bodyPr>
          <a:lstStyle/>
          <a:p>
            <a:endParaRPr lang="en-IN" sz="2000" dirty="0" smtClean="0"/>
          </a:p>
          <a:p>
            <a:r>
              <a:rPr lang="en-IN" sz="2000" dirty="0" smtClean="0"/>
              <a:t>In Customers Module we have Customer Service. </a:t>
            </a:r>
          </a:p>
          <a:p>
            <a:endParaRPr lang="en-IN" sz="2000" dirty="0" smtClean="0"/>
          </a:p>
          <a:p>
            <a:r>
              <a:rPr lang="en-IN" sz="2000" dirty="0" smtClean="0"/>
              <a:t>New customers can get registered using Customer Id. </a:t>
            </a:r>
          </a:p>
          <a:p>
            <a:endParaRPr lang="en-IN" sz="2000" dirty="0" smtClean="0"/>
          </a:p>
          <a:p>
            <a:r>
              <a:rPr lang="en-IN" sz="2000" dirty="0" smtClean="0"/>
              <a:t>In customer details we have first name, last name, customer address and phone number and email id. </a:t>
            </a:r>
          </a:p>
          <a:p>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endParaRPr lang="en-IN" dirty="0"/>
          </a:p>
        </p:txBody>
      </p:sp>
      <p:sp>
        <p:nvSpPr>
          <p:cNvPr id="3" name="Content Placeholder 2"/>
          <p:cNvSpPr>
            <a:spLocks noGrp="1"/>
          </p:cNvSpPr>
          <p:nvPr>
            <p:ph idx="1"/>
          </p:nvPr>
        </p:nvSpPr>
        <p:spPr/>
        <p:txBody>
          <a:bodyPr/>
          <a:lstStyle/>
          <a:p>
            <a:pPr>
              <a:buNone/>
            </a:pPr>
            <a:r>
              <a:rPr lang="en-IN" b="1" dirty="0" smtClean="0">
                <a:solidFill>
                  <a:schemeClr val="tx2"/>
                </a:solidFill>
              </a:rPr>
              <a:t>Orders Module: </a:t>
            </a:r>
          </a:p>
          <a:p>
            <a:r>
              <a:rPr lang="en-IN" sz="2000" dirty="0" smtClean="0"/>
              <a:t>In orders module we get the orders by checking orderById and date of the Order we ordered. </a:t>
            </a:r>
          </a:p>
          <a:p>
            <a:endParaRPr lang="en-IN" dirty="0" smtClean="0"/>
          </a:p>
          <a:p>
            <a:pPr>
              <a:buNone/>
            </a:pPr>
            <a:r>
              <a:rPr lang="en-IN" b="1" dirty="0" smtClean="0">
                <a:solidFill>
                  <a:schemeClr val="tx2"/>
                </a:solidFill>
              </a:rPr>
              <a:t>Publishers Module: </a:t>
            </a:r>
          </a:p>
          <a:p>
            <a:r>
              <a:rPr lang="en-IN" sz="2000" dirty="0" smtClean="0"/>
              <a:t>We get the publication details by PublisherId and PublicationName </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Objective:</a:t>
            </a:r>
            <a:endParaRPr lang="en-IN" sz="4000" dirty="0"/>
          </a:p>
        </p:txBody>
      </p:sp>
      <p:sp>
        <p:nvSpPr>
          <p:cNvPr id="3" name="Content Placeholder 2"/>
          <p:cNvSpPr>
            <a:spLocks noGrp="1"/>
          </p:cNvSpPr>
          <p:nvPr>
            <p:ph idx="1"/>
          </p:nvPr>
        </p:nvSpPr>
        <p:spPr/>
        <p:txBody>
          <a:bodyPr>
            <a:normAutofit/>
          </a:bodyPr>
          <a:lstStyle/>
          <a:p>
            <a:endParaRPr lang="en-IN" sz="2000" dirty="0" smtClean="0"/>
          </a:p>
          <a:p>
            <a:r>
              <a:rPr lang="en-IN" sz="2000" dirty="0" smtClean="0"/>
              <a:t>It provides “better and efficient” service”. </a:t>
            </a:r>
          </a:p>
          <a:p>
            <a:r>
              <a:rPr lang="en-IN" sz="2000" dirty="0" smtClean="0"/>
              <a:t>Faster way to get information about the Authors, Books, Customers, Orders and Publishers. </a:t>
            </a:r>
          </a:p>
          <a:p>
            <a:r>
              <a:rPr lang="en-IN" sz="2000" dirty="0" smtClean="0"/>
              <a:t>Provide facility for proper monitoring and reduce paper work. </a:t>
            </a:r>
          </a:p>
          <a:p>
            <a:r>
              <a:rPr lang="en-IN" sz="2000" dirty="0" smtClean="0"/>
              <a:t> All details will be available on a click. </a:t>
            </a:r>
            <a:endParaRPr lang="en-I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spc="-5" dirty="0" smtClean="0">
                <a:solidFill>
                  <a:srgbClr val="1F487C"/>
                </a:solidFill>
                <a:cs typeface="Calibri" panose="020F0502020204030204"/>
              </a:rPr>
              <a:t>S</a:t>
            </a:r>
            <a:r>
              <a:rPr lang="en-IN" sz="4000" b="1" spc="-10" dirty="0" smtClean="0">
                <a:solidFill>
                  <a:srgbClr val="1F487C"/>
                </a:solidFill>
                <a:cs typeface="Calibri" panose="020F0502020204030204"/>
              </a:rPr>
              <a:t>y</a:t>
            </a:r>
            <a:r>
              <a:rPr lang="en-IN" sz="4000" b="1" dirty="0" smtClean="0">
                <a:solidFill>
                  <a:srgbClr val="1F487C"/>
                </a:solidFill>
                <a:cs typeface="Calibri" panose="020F0502020204030204"/>
              </a:rPr>
              <a:t>stem</a:t>
            </a:r>
            <a:r>
              <a:rPr lang="en-IN" sz="4000" b="1" spc="-45" dirty="0" smtClean="0">
                <a:solidFill>
                  <a:srgbClr val="1F487C"/>
                </a:solidFill>
                <a:cs typeface="Calibri" panose="020F0502020204030204"/>
              </a:rPr>
              <a:t> </a:t>
            </a:r>
            <a:r>
              <a:rPr lang="en-IN" sz="4000" b="1" spc="-5" dirty="0" smtClean="0">
                <a:solidFill>
                  <a:srgbClr val="1F487C"/>
                </a:solidFill>
                <a:cs typeface="Calibri" panose="020F0502020204030204"/>
              </a:rPr>
              <a:t>Ov</a:t>
            </a:r>
            <a:r>
              <a:rPr lang="en-IN" sz="4000" b="1" dirty="0" smtClean="0">
                <a:solidFill>
                  <a:srgbClr val="1F487C"/>
                </a:solidFill>
                <a:cs typeface="Calibri" panose="020F0502020204030204"/>
              </a:rPr>
              <a:t>er</a:t>
            </a:r>
            <a:r>
              <a:rPr lang="en-IN" sz="4000" b="1" spc="-5" dirty="0" smtClean="0">
                <a:solidFill>
                  <a:srgbClr val="1F487C"/>
                </a:solidFill>
                <a:cs typeface="Calibri" panose="020F0502020204030204"/>
              </a:rPr>
              <a:t>v</a:t>
            </a:r>
            <a:r>
              <a:rPr lang="en-IN" sz="4000" b="1" dirty="0" smtClean="0">
                <a:solidFill>
                  <a:srgbClr val="1F487C"/>
                </a:solidFill>
                <a:cs typeface="Calibri" panose="020F0502020204030204"/>
              </a:rPr>
              <a:t>i</a:t>
            </a:r>
            <a:r>
              <a:rPr lang="en-IN" sz="4000" b="1" spc="-15" dirty="0" smtClean="0">
                <a:solidFill>
                  <a:srgbClr val="1F487C"/>
                </a:solidFill>
                <a:cs typeface="Calibri" panose="020F0502020204030204"/>
              </a:rPr>
              <a:t>e</a:t>
            </a:r>
            <a:r>
              <a:rPr lang="en-IN" sz="4000" b="1" spc="-5" dirty="0" smtClean="0">
                <a:solidFill>
                  <a:srgbClr val="1F487C"/>
                </a:solidFill>
                <a:cs typeface="Calibri" panose="020F0502020204030204"/>
              </a:rPr>
              <a:t>w</a:t>
            </a:r>
            <a:endParaRPr lang="en-IN" sz="4000" dirty="0"/>
          </a:p>
        </p:txBody>
      </p:sp>
      <p:sp>
        <p:nvSpPr>
          <p:cNvPr id="3" name="Content Placeholder 2"/>
          <p:cNvSpPr>
            <a:spLocks noGrp="1"/>
          </p:cNvSpPr>
          <p:nvPr>
            <p:ph idx="1"/>
          </p:nvPr>
        </p:nvSpPr>
        <p:spPr/>
        <p:txBody>
          <a:bodyPr/>
          <a:lstStyle/>
          <a:p>
            <a:endParaRPr lang="en-IN" dirty="0" smtClean="0"/>
          </a:p>
          <a:p>
            <a:r>
              <a:rPr lang="en-IN" sz="2000" dirty="0" smtClean="0"/>
              <a:t>The Online Book Store Application will be automated the traditional system. </a:t>
            </a:r>
          </a:p>
          <a:p>
            <a:r>
              <a:rPr lang="en-IN" sz="2000" dirty="0" smtClean="0"/>
              <a:t>There is no need to use paper and pen. </a:t>
            </a:r>
          </a:p>
          <a:p>
            <a:r>
              <a:rPr lang="en-IN" sz="2000" dirty="0" smtClean="0"/>
              <a:t>Checking a student details is very easy. </a:t>
            </a:r>
          </a:p>
          <a:p>
            <a:r>
              <a:rPr lang="en-IN" sz="2000" dirty="0" smtClean="0"/>
              <a:t> Adding new student record is very easy. </a:t>
            </a:r>
          </a:p>
          <a:p>
            <a:r>
              <a:rPr lang="en-IN" sz="2000" dirty="0" smtClean="0"/>
              <a:t> Deleting or updating a record of a particular student is simple</a:t>
            </a:r>
            <a:r>
              <a:rPr lang="en-IN" dirty="0" smtClean="0"/>
              <a:t>. </a:t>
            </a:r>
          </a:p>
          <a:p>
            <a:pPr>
              <a:buNone/>
            </a:pPr>
            <a:r>
              <a:rPr lang="en-IN" b="1" dirty="0" smtClean="0"/>
              <a:t> </a:t>
            </a:r>
            <a:endParaRPr lang="en-IN"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2793</TotalTime>
  <Words>1204</Words>
  <Application>Microsoft Office PowerPoint</Application>
  <PresentationFormat>On-screen Show (4:3)</PresentationFormat>
  <Paragraphs>151</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Flow</vt:lpstr>
      <vt:lpstr>ONLINE BOOK STORE APPLICATIONS</vt:lpstr>
      <vt:lpstr>CONTENTS:</vt:lpstr>
      <vt:lpstr>INTRODUCTION: </vt:lpstr>
      <vt:lpstr>Author Module:</vt:lpstr>
      <vt:lpstr>Books Module:</vt:lpstr>
      <vt:lpstr>Customers Module:</vt:lpstr>
      <vt:lpstr> </vt:lpstr>
      <vt:lpstr>Objective:</vt:lpstr>
      <vt:lpstr>System Overview</vt:lpstr>
      <vt:lpstr>Requirements:</vt:lpstr>
      <vt:lpstr>Slide 11</vt:lpstr>
      <vt:lpstr>Screenshorts:</vt:lpstr>
      <vt:lpstr>Step2:</vt:lpstr>
      <vt:lpstr>Step3:</vt:lpstr>
      <vt:lpstr>Step 4:</vt:lpstr>
      <vt:lpstr>Step5:</vt:lpstr>
      <vt:lpstr>Step6:</vt:lpstr>
      <vt:lpstr>Step7:</vt:lpstr>
      <vt:lpstr>Step8:</vt:lpstr>
      <vt:lpstr>Step9:</vt:lpstr>
      <vt:lpstr>Step10:</vt:lpstr>
      <vt:lpstr>Step11:</vt:lpstr>
      <vt:lpstr>Step12:</vt:lpstr>
      <vt:lpstr>Step13:</vt:lpstr>
      <vt:lpstr>Step14:</vt:lpstr>
      <vt:lpstr>Step15:</vt:lpstr>
      <vt:lpstr>Step16:</vt:lpstr>
      <vt:lpstr>Step17:</vt:lpstr>
      <vt:lpstr>Step18:</vt:lpstr>
      <vt:lpstr>Step19:</vt:lpstr>
      <vt:lpstr>Step20:</vt:lpstr>
      <vt:lpstr>Step21:</vt:lpstr>
      <vt:lpstr>Annotations:</vt:lpstr>
      <vt:lpstr>Slide 34</vt:lpstr>
      <vt:lpstr>Slide 35</vt:lpstr>
      <vt:lpstr>Slide 36</vt:lpstr>
      <vt:lpstr>Database Table Design:</vt:lpstr>
      <vt:lpstr>Slide 38</vt:lpstr>
      <vt:lpstr>Slide 39</vt:lpstr>
      <vt:lpstr>Slide 40</vt:lpstr>
      <vt:lpstr>Slide 41</vt:lpstr>
      <vt:lpstr>CONCLUSION:</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BOOK STORE APP</dc:title>
  <dc:creator>MALATHI</dc:creator>
  <cp:lastModifiedBy>MALATHI</cp:lastModifiedBy>
  <cp:revision>9</cp:revision>
  <dcterms:created xsi:type="dcterms:W3CDTF">2022-08-31T14:55:18Z</dcterms:created>
  <dcterms:modified xsi:type="dcterms:W3CDTF">2022-09-05T04:51:34Z</dcterms:modified>
</cp:coreProperties>
</file>